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webp" ContentType="image/webp"/>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61" r:id="rId3"/>
    <p:sldId id="257" r:id="rId4"/>
    <p:sldId id="258" r:id="rId5"/>
    <p:sldId id="260" r:id="rId6"/>
    <p:sldId id="266" r:id="rId7"/>
    <p:sldId id="267" r:id="rId8"/>
    <p:sldId id="268" r:id="rId9"/>
    <p:sldId id="269" r:id="rId10"/>
    <p:sldId id="270" r:id="rId11"/>
    <p:sldId id="271" r:id="rId12"/>
    <p:sldId id="272" r:id="rId13"/>
    <p:sldId id="273" r:id="rId14"/>
    <p:sldId id="274" r:id="rId15"/>
    <p:sldId id="275" r:id="rId16"/>
    <p:sldId id="276" r:id="rId17"/>
    <p:sldId id="277" r:id="rId18"/>
    <p:sldId id="278" r:id="rId19"/>
    <p:sldId id="279" r:id="rId20"/>
    <p:sldId id="280" r:id="rId21"/>
    <p:sldId id="281" r:id="rId22"/>
    <p:sldId id="282" r:id="rId23"/>
    <p:sldId id="283" r:id="rId24"/>
    <p:sldId id="284" r:id="rId25"/>
    <p:sldId id="285" r:id="rId26"/>
    <p:sldId id="286" r:id="rId27"/>
    <p:sldId id="287" r:id="rId28"/>
    <p:sldId id="288" r:id="rId29"/>
    <p:sldId id="289" r:id="rId30"/>
    <p:sldId id="290" r:id="rId31"/>
    <p:sldId id="291" r:id="rId32"/>
    <p:sldId id="292" r:id="rId33"/>
    <p:sldId id="293" r:id="rId34"/>
    <p:sldId id="294" r:id="rId35"/>
    <p:sldId id="295" r:id="rId36"/>
    <p:sldId id="296" r:id="rId37"/>
    <p:sldId id="263" r:id="rId38"/>
    <p:sldId id="297" r:id="rId39"/>
    <p:sldId id="298" r:id="rId40"/>
    <p:sldId id="299" r:id="rId41"/>
    <p:sldId id="300" r:id="rId42"/>
    <p:sldId id="301" r:id="rId43"/>
    <p:sldId id="302" r:id="rId44"/>
    <p:sldId id="303" r:id="rId45"/>
    <p:sldId id="304" r:id="rId46"/>
    <p:sldId id="305" r:id="rId47"/>
    <p:sldId id="265" r:id="rId48"/>
  </p:sldIdLst>
  <p:sldSz cx="18288000" cy="10287000"/>
  <p:notesSz cx="6858000" cy="9144000"/>
  <p:embeddedFontLst>
    <p:embeddedFont>
      <p:font typeface="HK Grotesk Bold" panose="020B0604020202020204" charset="0"/>
      <p:regular r:id="rId49"/>
    </p:embeddedFont>
    <p:embeddedFont>
      <p:font typeface="HK Grotesk Medium" panose="020B0604020202020204" charset="0"/>
      <p:regular r:id="rId50"/>
    </p:embeddedFont>
    <p:embeddedFont>
      <p:font typeface="Open Sans 1 Bold" panose="020B0604020202020204" charset="0"/>
      <p:regular r:id="rId51"/>
    </p:embeddedFont>
    <p:embeddedFont>
      <p:font typeface="Poppins" panose="00000500000000000000" pitchFamily="2" charset="0"/>
      <p:regular r:id="rId52"/>
    </p:embeddedFont>
    <p:embeddedFont>
      <p:font typeface="Poppins Semi-Bold" panose="020B0604020202020204" charset="0"/>
      <p:regular r:id="rId53"/>
    </p:embeddedFont>
    <p:embeddedFont>
      <p:font typeface="Poppins Ultra-Bold" panose="020B0604020202020204" charset="0"/>
      <p:regular r:id="rId5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55C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4" d="100"/>
          <a:sy n="54" d="100"/>
        </p:scale>
        <p:origin x="754" y="10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font" Target="fonts/font2.fntdata"/><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5.fntdata"/><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font" Target="fonts/font3.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microsoft.com/office/2016/11/relationships/changesInfo" Target="changesInfos/changesInfo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fntdata"/><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4.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hmed Rashad" userId="13cbf431bfad84ab" providerId="LiveId" clId="{3848B410-E800-43AD-B1D0-816BFABBFA6B}"/>
    <pc:docChg chg="custSel delSld modSld">
      <pc:chgData name="Ahmed Rashad" userId="13cbf431bfad84ab" providerId="LiveId" clId="{3848B410-E800-43AD-B1D0-816BFABBFA6B}" dt="2025-08-07T14:56:00.572" v="158" actId="478"/>
      <pc:docMkLst>
        <pc:docMk/>
      </pc:docMkLst>
      <pc:sldChg chg="del">
        <pc:chgData name="Ahmed Rashad" userId="13cbf431bfad84ab" providerId="LiveId" clId="{3848B410-E800-43AD-B1D0-816BFABBFA6B}" dt="2025-08-06T23:52:07.914" v="1" actId="47"/>
        <pc:sldMkLst>
          <pc:docMk/>
          <pc:sldMk cId="0" sldId="259"/>
        </pc:sldMkLst>
      </pc:sldChg>
      <pc:sldChg chg="delSp modSp mod">
        <pc:chgData name="Ahmed Rashad" userId="13cbf431bfad84ab" providerId="LiveId" clId="{3848B410-E800-43AD-B1D0-816BFABBFA6B}" dt="2025-08-07T14:56:00.572" v="158" actId="478"/>
        <pc:sldMkLst>
          <pc:docMk/>
          <pc:sldMk cId="0" sldId="261"/>
        </pc:sldMkLst>
        <pc:spChg chg="mod">
          <ac:chgData name="Ahmed Rashad" userId="13cbf431bfad84ab" providerId="LiveId" clId="{3848B410-E800-43AD-B1D0-816BFABBFA6B}" dt="2025-08-07T14:37:58.480" v="23" actId="20577"/>
          <ac:spMkLst>
            <pc:docMk/>
            <pc:sldMk cId="0" sldId="261"/>
            <ac:spMk id="39" creationId="{00000000-0000-0000-0000-000000000000}"/>
          </ac:spMkLst>
        </pc:spChg>
        <pc:spChg chg="mod">
          <ac:chgData name="Ahmed Rashad" userId="13cbf431bfad84ab" providerId="LiveId" clId="{3848B410-E800-43AD-B1D0-816BFABBFA6B}" dt="2025-08-07T14:38:11.147" v="47" actId="20577"/>
          <ac:spMkLst>
            <pc:docMk/>
            <pc:sldMk cId="0" sldId="261"/>
            <ac:spMk id="41" creationId="{00000000-0000-0000-0000-000000000000}"/>
          </ac:spMkLst>
        </pc:spChg>
        <pc:spChg chg="mod">
          <ac:chgData name="Ahmed Rashad" userId="13cbf431bfad84ab" providerId="LiveId" clId="{3848B410-E800-43AD-B1D0-816BFABBFA6B}" dt="2025-08-07T14:39:26.391" v="113" actId="20577"/>
          <ac:spMkLst>
            <pc:docMk/>
            <pc:sldMk cId="0" sldId="261"/>
            <ac:spMk id="43" creationId="{00000000-0000-0000-0000-000000000000}"/>
          </ac:spMkLst>
        </pc:spChg>
        <pc:spChg chg="mod">
          <ac:chgData name="Ahmed Rashad" userId="13cbf431bfad84ab" providerId="LiveId" clId="{3848B410-E800-43AD-B1D0-816BFABBFA6B}" dt="2025-08-07T14:38:30.297" v="71" actId="20577"/>
          <ac:spMkLst>
            <pc:docMk/>
            <pc:sldMk cId="0" sldId="261"/>
            <ac:spMk id="45" creationId="{00000000-0000-0000-0000-000000000000}"/>
          </ac:spMkLst>
        </pc:spChg>
        <pc:spChg chg="mod">
          <ac:chgData name="Ahmed Rashad" userId="13cbf431bfad84ab" providerId="LiveId" clId="{3848B410-E800-43AD-B1D0-816BFABBFA6B}" dt="2025-08-07T14:39:55.566" v="135" actId="20577"/>
          <ac:spMkLst>
            <pc:docMk/>
            <pc:sldMk cId="0" sldId="261"/>
            <ac:spMk id="52" creationId="{CFEE4D96-6421-D7F9-504F-A980F2A1047B}"/>
          </ac:spMkLst>
        </pc:spChg>
        <pc:grpChg chg="del">
          <ac:chgData name="Ahmed Rashad" userId="13cbf431bfad84ab" providerId="LiveId" clId="{3848B410-E800-43AD-B1D0-816BFABBFA6B}" dt="2025-08-07T14:55:52.681" v="154" actId="478"/>
          <ac:grpSpMkLst>
            <pc:docMk/>
            <pc:sldMk cId="0" sldId="261"/>
            <ac:grpSpMk id="8" creationId="{00000000-0000-0000-0000-000000000000}"/>
          </ac:grpSpMkLst>
        </pc:grpChg>
        <pc:grpChg chg="del">
          <ac:chgData name="Ahmed Rashad" userId="13cbf431bfad84ab" providerId="LiveId" clId="{3848B410-E800-43AD-B1D0-816BFABBFA6B}" dt="2025-08-07T14:55:58.514" v="157" actId="478"/>
          <ac:grpSpMkLst>
            <pc:docMk/>
            <pc:sldMk cId="0" sldId="261"/>
            <ac:grpSpMk id="13" creationId="{00000000-0000-0000-0000-000000000000}"/>
          </ac:grpSpMkLst>
        </pc:grpChg>
        <pc:grpChg chg="del">
          <ac:chgData name="Ahmed Rashad" userId="13cbf431bfad84ab" providerId="LiveId" clId="{3848B410-E800-43AD-B1D0-816BFABBFA6B}" dt="2025-08-07T14:55:55.024" v="155" actId="478"/>
          <ac:grpSpMkLst>
            <pc:docMk/>
            <pc:sldMk cId="0" sldId="261"/>
            <ac:grpSpMk id="18" creationId="{00000000-0000-0000-0000-000000000000}"/>
          </ac:grpSpMkLst>
        </pc:grpChg>
        <pc:grpChg chg="del">
          <ac:chgData name="Ahmed Rashad" userId="13cbf431bfad84ab" providerId="LiveId" clId="{3848B410-E800-43AD-B1D0-816BFABBFA6B}" dt="2025-08-07T14:56:00.572" v="158" actId="478"/>
          <ac:grpSpMkLst>
            <pc:docMk/>
            <pc:sldMk cId="0" sldId="261"/>
            <ac:grpSpMk id="23" creationId="{00000000-0000-0000-0000-000000000000}"/>
          </ac:grpSpMkLst>
        </pc:grpChg>
        <pc:grpChg chg="del">
          <ac:chgData name="Ahmed Rashad" userId="13cbf431bfad84ab" providerId="LiveId" clId="{3848B410-E800-43AD-B1D0-816BFABBFA6B}" dt="2025-08-07T14:55:56.694" v="156" actId="478"/>
          <ac:grpSpMkLst>
            <pc:docMk/>
            <pc:sldMk cId="0" sldId="261"/>
            <ac:grpSpMk id="47" creationId="{52F085F0-2409-F8EA-B55D-0919F4DC13E8}"/>
          </ac:grpSpMkLst>
        </pc:grpChg>
      </pc:sldChg>
      <pc:sldChg chg="del">
        <pc:chgData name="Ahmed Rashad" userId="13cbf431bfad84ab" providerId="LiveId" clId="{3848B410-E800-43AD-B1D0-816BFABBFA6B}" dt="2025-08-06T23:52:06.212" v="0" actId="47"/>
        <pc:sldMkLst>
          <pc:docMk/>
          <pc:sldMk cId="0" sldId="262"/>
        </pc:sldMkLst>
      </pc:sldChg>
      <pc:sldChg chg="addSp delSp modSp mod">
        <pc:chgData name="Ahmed Rashad" userId="13cbf431bfad84ab" providerId="LiveId" clId="{3848B410-E800-43AD-B1D0-816BFABBFA6B}" dt="2025-08-07T14:50:51.818" v="153" actId="1076"/>
        <pc:sldMkLst>
          <pc:docMk/>
          <pc:sldMk cId="2766625503" sldId="289"/>
        </pc:sldMkLst>
        <pc:picChg chg="del">
          <ac:chgData name="Ahmed Rashad" userId="13cbf431bfad84ab" providerId="LiveId" clId="{3848B410-E800-43AD-B1D0-816BFABBFA6B}" dt="2025-08-07T14:50:18.274" v="144" actId="478"/>
          <ac:picMkLst>
            <pc:docMk/>
            <pc:sldMk cId="2766625503" sldId="289"/>
            <ac:picMk id="9" creationId="{346FA9AE-D4FC-4E11-E39A-415F963873DF}"/>
          </ac:picMkLst>
        </pc:picChg>
        <pc:picChg chg="add mod">
          <ac:chgData name="Ahmed Rashad" userId="13cbf431bfad84ab" providerId="LiveId" clId="{3848B410-E800-43AD-B1D0-816BFABBFA6B}" dt="2025-08-07T14:50:51.818" v="153" actId="1076"/>
          <ac:picMkLst>
            <pc:docMk/>
            <pc:sldMk cId="2766625503" sldId="289"/>
            <ac:picMk id="10" creationId="{32183B29-22A3-B8AC-D857-30338C7763F6}"/>
          </ac:picMkLst>
        </pc:picChg>
      </pc:sldChg>
      <pc:sldChg chg="addSp delSp modSp mod">
        <pc:chgData name="Ahmed Rashad" userId="13cbf431bfad84ab" providerId="LiveId" clId="{3848B410-E800-43AD-B1D0-816BFABBFA6B}" dt="2025-08-07T14:43:20.326" v="139" actId="14100"/>
        <pc:sldMkLst>
          <pc:docMk/>
          <pc:sldMk cId="2348642633" sldId="298"/>
        </pc:sldMkLst>
        <pc:picChg chg="del">
          <ac:chgData name="Ahmed Rashad" userId="13cbf431bfad84ab" providerId="LiveId" clId="{3848B410-E800-43AD-B1D0-816BFABBFA6B}" dt="2025-08-07T14:42:26.921" v="136" actId="478"/>
          <ac:picMkLst>
            <pc:docMk/>
            <pc:sldMk cId="2348642633" sldId="298"/>
            <ac:picMk id="9" creationId="{D887225D-2A0F-EE9A-6B97-D97777D2F13D}"/>
          </ac:picMkLst>
        </pc:picChg>
        <pc:picChg chg="add mod">
          <ac:chgData name="Ahmed Rashad" userId="13cbf431bfad84ab" providerId="LiveId" clId="{3848B410-E800-43AD-B1D0-816BFABBFA6B}" dt="2025-08-07T14:43:20.326" v="139" actId="14100"/>
          <ac:picMkLst>
            <pc:docMk/>
            <pc:sldMk cId="2348642633" sldId="298"/>
            <ac:picMk id="13" creationId="{6633E4F1-C69D-5823-20D3-D16D3B17E24E}"/>
          </ac:picMkLst>
        </pc:picChg>
      </pc:sldChg>
      <pc:sldChg chg="addSp delSp modSp mod">
        <pc:chgData name="Ahmed Rashad" userId="13cbf431bfad84ab" providerId="LiveId" clId="{3848B410-E800-43AD-B1D0-816BFABBFA6B}" dt="2025-08-07T14:44:50.213" v="143" actId="14100"/>
        <pc:sldMkLst>
          <pc:docMk/>
          <pc:sldMk cId="980694083" sldId="304"/>
        </pc:sldMkLst>
        <pc:picChg chg="del">
          <ac:chgData name="Ahmed Rashad" userId="13cbf431bfad84ab" providerId="LiveId" clId="{3848B410-E800-43AD-B1D0-816BFABBFA6B}" dt="2025-08-07T14:44:37.098" v="140" actId="478"/>
          <ac:picMkLst>
            <pc:docMk/>
            <pc:sldMk cId="980694083" sldId="304"/>
            <ac:picMk id="9" creationId="{354937E4-B64F-94AF-903F-0E5E40C9372A}"/>
          </ac:picMkLst>
        </pc:picChg>
        <pc:picChg chg="add mod">
          <ac:chgData name="Ahmed Rashad" userId="13cbf431bfad84ab" providerId="LiveId" clId="{3848B410-E800-43AD-B1D0-816BFABBFA6B}" dt="2025-08-07T14:44:50.213" v="143" actId="14100"/>
          <ac:picMkLst>
            <pc:docMk/>
            <pc:sldMk cId="980694083" sldId="304"/>
            <ac:picMk id="13" creationId="{197B5B9D-B836-4503-0C43-9A0DD93C935E}"/>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8/7/2025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8/7/2025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8/7/2025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8/7/2025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8/7/2025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8/7/2025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image" Target="../media/image9.webp"/><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9"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3" name="Freeform 2">
            <a:extLst>
              <a:ext uri="{FF2B5EF4-FFF2-40B4-BE49-F238E27FC236}">
                <a16:creationId xmlns:a16="http://schemas.microsoft.com/office/drawing/2014/main" id="{A061E1C6-B293-7773-2ED2-6CD59FEEBC05}"/>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b="-18444"/>
            </a:stretch>
          </a:blipFill>
        </p:spPr>
      </p:sp>
      <p:grpSp>
        <p:nvGrpSpPr>
          <p:cNvPr id="12" name="Group 12"/>
          <p:cNvGrpSpPr/>
          <p:nvPr/>
        </p:nvGrpSpPr>
        <p:grpSpPr>
          <a:xfrm rot="5400000">
            <a:off x="-1881619" y="-5447316"/>
            <a:ext cx="9198907" cy="9374192"/>
            <a:chOff x="0" y="0"/>
            <a:chExt cx="1132415" cy="1153993"/>
          </a:xfrm>
        </p:grpSpPr>
        <p:sp>
          <p:nvSpPr>
            <p:cNvPr id="13" name="Freeform 13"/>
            <p:cNvSpPr/>
            <p:nvPr/>
          </p:nvSpPr>
          <p:spPr>
            <a:xfrm>
              <a:off x="0" y="0"/>
              <a:ext cx="1132415" cy="1153993"/>
            </a:xfrm>
            <a:custGeom>
              <a:avLst/>
              <a:gdLst/>
              <a:ahLst/>
              <a:cxnLst/>
              <a:rect l="l" t="t" r="r" b="b"/>
              <a:pathLst>
                <a:path w="1132415" h="1153993">
                  <a:moveTo>
                    <a:pt x="894290" y="0"/>
                  </a:moveTo>
                  <a:lnTo>
                    <a:pt x="1132415" y="238125"/>
                  </a:lnTo>
                  <a:lnTo>
                    <a:pt x="1132415" y="915868"/>
                  </a:lnTo>
                  <a:lnTo>
                    <a:pt x="894290" y="1153993"/>
                  </a:lnTo>
                  <a:lnTo>
                    <a:pt x="238125" y="1153993"/>
                  </a:lnTo>
                  <a:lnTo>
                    <a:pt x="0" y="915868"/>
                  </a:lnTo>
                  <a:lnTo>
                    <a:pt x="0" y="238125"/>
                  </a:lnTo>
                  <a:lnTo>
                    <a:pt x="238125" y="0"/>
                  </a:lnTo>
                  <a:lnTo>
                    <a:pt x="894290" y="0"/>
                  </a:lnTo>
                  <a:close/>
                </a:path>
              </a:pathLst>
            </a:custGeom>
            <a:solidFill>
              <a:srgbClr val="002C66"/>
            </a:solidFill>
          </p:spPr>
        </p:sp>
        <p:sp>
          <p:nvSpPr>
            <p:cNvPr id="14" name="TextBox 14"/>
            <p:cNvSpPr txBox="1"/>
            <p:nvPr/>
          </p:nvSpPr>
          <p:spPr>
            <a:xfrm>
              <a:off x="63500" y="-60325"/>
              <a:ext cx="1005415" cy="1150818"/>
            </a:xfrm>
            <a:prstGeom prst="rect">
              <a:avLst/>
            </a:prstGeom>
          </p:spPr>
          <p:txBody>
            <a:bodyPr lIns="50800" tIns="50800" rIns="50800" bIns="50800" rtlCol="0" anchor="ctr"/>
            <a:lstStyle/>
            <a:p>
              <a:pPr algn="ctr">
                <a:lnSpc>
                  <a:spcPts val="3780"/>
                </a:lnSpc>
              </a:pPr>
              <a:endParaRPr/>
            </a:p>
          </p:txBody>
        </p:sp>
      </p:grpSp>
      <p:grpSp>
        <p:nvGrpSpPr>
          <p:cNvPr id="15" name="Group 15"/>
          <p:cNvGrpSpPr/>
          <p:nvPr/>
        </p:nvGrpSpPr>
        <p:grpSpPr>
          <a:xfrm rot="5400000">
            <a:off x="4803784" y="-5444992"/>
            <a:ext cx="6660935" cy="10775683"/>
            <a:chOff x="0" y="0"/>
            <a:chExt cx="482600" cy="780723"/>
          </a:xfrm>
        </p:grpSpPr>
        <p:sp>
          <p:nvSpPr>
            <p:cNvPr id="16" name="Freeform 16"/>
            <p:cNvSpPr/>
            <p:nvPr/>
          </p:nvSpPr>
          <p:spPr>
            <a:xfrm>
              <a:off x="0" y="0"/>
              <a:ext cx="482600" cy="780723"/>
            </a:xfrm>
            <a:custGeom>
              <a:avLst/>
              <a:gdLst/>
              <a:ahLst/>
              <a:cxnLst/>
              <a:rect l="l" t="t" r="r" b="b"/>
              <a:pathLst>
                <a:path w="482600" h="780723">
                  <a:moveTo>
                    <a:pt x="244475" y="0"/>
                  </a:moveTo>
                  <a:lnTo>
                    <a:pt x="482600" y="238125"/>
                  </a:lnTo>
                  <a:lnTo>
                    <a:pt x="482600" y="542598"/>
                  </a:lnTo>
                  <a:lnTo>
                    <a:pt x="244475" y="780723"/>
                  </a:lnTo>
                  <a:lnTo>
                    <a:pt x="238125" y="780723"/>
                  </a:lnTo>
                  <a:lnTo>
                    <a:pt x="0" y="542598"/>
                  </a:lnTo>
                  <a:lnTo>
                    <a:pt x="0" y="238125"/>
                  </a:lnTo>
                  <a:lnTo>
                    <a:pt x="238125" y="0"/>
                  </a:lnTo>
                  <a:lnTo>
                    <a:pt x="244475" y="0"/>
                  </a:lnTo>
                  <a:close/>
                </a:path>
              </a:pathLst>
            </a:custGeom>
            <a:solidFill>
              <a:srgbClr val="03459D"/>
            </a:solidFill>
          </p:spPr>
        </p:sp>
        <p:sp>
          <p:nvSpPr>
            <p:cNvPr id="17" name="TextBox 17"/>
            <p:cNvSpPr txBox="1"/>
            <p:nvPr/>
          </p:nvSpPr>
          <p:spPr>
            <a:xfrm>
              <a:off x="63500" y="-60325"/>
              <a:ext cx="355600" cy="777548"/>
            </a:xfrm>
            <a:prstGeom prst="rect">
              <a:avLst/>
            </a:prstGeom>
          </p:spPr>
          <p:txBody>
            <a:bodyPr lIns="50800" tIns="50800" rIns="50800" bIns="50800" rtlCol="0" anchor="ctr"/>
            <a:lstStyle/>
            <a:p>
              <a:pPr algn="ctr">
                <a:lnSpc>
                  <a:spcPts val="3780"/>
                </a:lnSpc>
              </a:pPr>
              <a:endParaRPr/>
            </a:p>
          </p:txBody>
        </p:sp>
      </p:grpSp>
      <p:sp>
        <p:nvSpPr>
          <p:cNvPr id="20" name="TextBox 20"/>
          <p:cNvSpPr txBox="1"/>
          <p:nvPr/>
        </p:nvSpPr>
        <p:spPr>
          <a:xfrm>
            <a:off x="1028700" y="1114425"/>
            <a:ext cx="11439920" cy="1320874"/>
          </a:xfrm>
          <a:prstGeom prst="rect">
            <a:avLst/>
          </a:prstGeom>
        </p:spPr>
        <p:txBody>
          <a:bodyPr lIns="0" tIns="0" rIns="0" bIns="0" rtlCol="0" anchor="t">
            <a:spAutoFit/>
          </a:bodyPr>
          <a:lstStyle/>
          <a:p>
            <a:pPr algn="l">
              <a:lnSpc>
                <a:spcPts val="10000"/>
              </a:lnSpc>
            </a:pPr>
            <a:r>
              <a:rPr lang="en-US" sz="10000" b="1" dirty="0">
                <a:solidFill>
                  <a:srgbClr val="FFFFFF"/>
                </a:solidFill>
                <a:latin typeface="Poppins Ultra-Bold"/>
                <a:ea typeface="Poppins Ultra-Bold"/>
                <a:cs typeface="Poppins Ultra-Bold"/>
                <a:sym typeface="Poppins Ultra-Bold"/>
              </a:rPr>
              <a:t>Sky Line</a:t>
            </a:r>
          </a:p>
        </p:txBody>
      </p:sp>
      <p:sp>
        <p:nvSpPr>
          <p:cNvPr id="21" name="TextBox 21"/>
          <p:cNvSpPr txBox="1"/>
          <p:nvPr/>
        </p:nvSpPr>
        <p:spPr>
          <a:xfrm>
            <a:off x="1028700" y="2417319"/>
            <a:ext cx="9499511" cy="511679"/>
          </a:xfrm>
          <a:prstGeom prst="rect">
            <a:avLst/>
          </a:prstGeom>
        </p:spPr>
        <p:txBody>
          <a:bodyPr lIns="0" tIns="0" rIns="0" bIns="0" rtlCol="0" anchor="t">
            <a:spAutoFit/>
          </a:bodyPr>
          <a:lstStyle/>
          <a:p>
            <a:pPr algn="l">
              <a:lnSpc>
                <a:spcPts val="4200"/>
              </a:lnSpc>
            </a:pPr>
            <a:r>
              <a:rPr lang="en-US" sz="3000" b="1" spc="1287" dirty="0">
                <a:solidFill>
                  <a:srgbClr val="FFFFFF"/>
                </a:solidFill>
                <a:latin typeface="Poppins Semi-Bold"/>
                <a:ea typeface="Poppins Semi-Bold"/>
                <a:cs typeface="Poppins Semi-Bold"/>
                <a:sym typeface="Poppins Semi-Bold"/>
              </a:rPr>
              <a:t>REAL ESTATE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C4639B-36EB-4BC9-5295-B03A0DDD82C9}"/>
            </a:ext>
          </a:extLst>
        </p:cNvPr>
        <p:cNvGrpSpPr/>
        <p:nvPr/>
      </p:nvGrpSpPr>
      <p:grpSpPr>
        <a:xfrm>
          <a:off x="0" y="0"/>
          <a:ext cx="0" cy="0"/>
          <a:chOff x="0" y="0"/>
          <a:chExt cx="0" cy="0"/>
        </a:xfrm>
      </p:grpSpPr>
      <p:grpSp>
        <p:nvGrpSpPr>
          <p:cNvPr id="3" name="Group 3">
            <a:extLst>
              <a:ext uri="{FF2B5EF4-FFF2-40B4-BE49-F238E27FC236}">
                <a16:creationId xmlns:a16="http://schemas.microsoft.com/office/drawing/2014/main" id="{DFC9D9A5-36DD-7D69-C9AD-0D7479C19293}"/>
              </a:ext>
            </a:extLst>
          </p:cNvPr>
          <p:cNvGrpSpPr/>
          <p:nvPr/>
        </p:nvGrpSpPr>
        <p:grpSpPr>
          <a:xfrm>
            <a:off x="-1345187" y="0"/>
            <a:ext cx="6662939" cy="762000"/>
            <a:chOff x="0" y="0"/>
            <a:chExt cx="1754848" cy="200691"/>
          </a:xfrm>
        </p:grpSpPr>
        <p:sp>
          <p:nvSpPr>
            <p:cNvPr id="4" name="Freeform 4">
              <a:extLst>
                <a:ext uri="{FF2B5EF4-FFF2-40B4-BE49-F238E27FC236}">
                  <a16:creationId xmlns:a16="http://schemas.microsoft.com/office/drawing/2014/main" id="{AD649F00-98DD-D930-7DE4-E89B7B9B2A10}"/>
                </a:ext>
              </a:extLst>
            </p:cNvPr>
            <p:cNvSpPr/>
            <p:nvPr/>
          </p:nvSpPr>
          <p:spPr>
            <a:xfrm>
              <a:off x="0" y="0"/>
              <a:ext cx="1754848" cy="200691"/>
            </a:xfrm>
            <a:custGeom>
              <a:avLst/>
              <a:gdLst/>
              <a:ahLst/>
              <a:cxnLst/>
              <a:rect l="l" t="t" r="r" b="b"/>
              <a:pathLst>
                <a:path w="1754848" h="200691">
                  <a:moveTo>
                    <a:pt x="203200" y="0"/>
                  </a:moveTo>
                  <a:lnTo>
                    <a:pt x="1754848" y="0"/>
                  </a:lnTo>
                  <a:lnTo>
                    <a:pt x="1551648" y="200691"/>
                  </a:lnTo>
                  <a:lnTo>
                    <a:pt x="0" y="200691"/>
                  </a:lnTo>
                  <a:lnTo>
                    <a:pt x="203200" y="0"/>
                  </a:lnTo>
                  <a:close/>
                </a:path>
              </a:pathLst>
            </a:custGeom>
            <a:solidFill>
              <a:srgbClr val="255C8C"/>
            </a:solidFill>
          </p:spPr>
        </p:sp>
        <p:sp>
          <p:nvSpPr>
            <p:cNvPr id="5" name="TextBox 5">
              <a:extLst>
                <a:ext uri="{FF2B5EF4-FFF2-40B4-BE49-F238E27FC236}">
                  <a16:creationId xmlns:a16="http://schemas.microsoft.com/office/drawing/2014/main" id="{0EA484C0-B1A4-28B5-DFD9-4A5B24CB9EE3}"/>
                </a:ext>
              </a:extLst>
            </p:cNvPr>
            <p:cNvSpPr txBox="1"/>
            <p:nvPr/>
          </p:nvSpPr>
          <p:spPr>
            <a:xfrm>
              <a:off x="101600" y="-47625"/>
              <a:ext cx="1551648" cy="248316"/>
            </a:xfrm>
            <a:prstGeom prst="rect">
              <a:avLst/>
            </a:prstGeom>
          </p:spPr>
          <p:txBody>
            <a:bodyPr lIns="50800" tIns="50800" rIns="50800" bIns="50800" rtlCol="0" anchor="ctr"/>
            <a:lstStyle/>
            <a:p>
              <a:pPr algn="ctr">
                <a:lnSpc>
                  <a:spcPts val="2940"/>
                </a:lnSpc>
              </a:pPr>
              <a:endParaRPr/>
            </a:p>
          </p:txBody>
        </p:sp>
      </p:grpSp>
      <p:grpSp>
        <p:nvGrpSpPr>
          <p:cNvPr id="6" name="Group 6">
            <a:extLst>
              <a:ext uri="{FF2B5EF4-FFF2-40B4-BE49-F238E27FC236}">
                <a16:creationId xmlns:a16="http://schemas.microsoft.com/office/drawing/2014/main" id="{CED6FEA0-1897-6C7C-C2B3-F2A0598AC4D4}"/>
              </a:ext>
            </a:extLst>
          </p:cNvPr>
          <p:cNvGrpSpPr/>
          <p:nvPr/>
        </p:nvGrpSpPr>
        <p:grpSpPr>
          <a:xfrm rot="-10800000">
            <a:off x="12801600" y="9525000"/>
            <a:ext cx="6662939" cy="762000"/>
            <a:chOff x="0" y="0"/>
            <a:chExt cx="1754848" cy="200691"/>
          </a:xfrm>
        </p:grpSpPr>
        <p:sp>
          <p:nvSpPr>
            <p:cNvPr id="7" name="Freeform 7">
              <a:extLst>
                <a:ext uri="{FF2B5EF4-FFF2-40B4-BE49-F238E27FC236}">
                  <a16:creationId xmlns:a16="http://schemas.microsoft.com/office/drawing/2014/main" id="{003B88DA-7D11-73AE-7AA8-0C7F17FFAA02}"/>
                </a:ext>
              </a:extLst>
            </p:cNvPr>
            <p:cNvSpPr/>
            <p:nvPr/>
          </p:nvSpPr>
          <p:spPr>
            <a:xfrm>
              <a:off x="0" y="0"/>
              <a:ext cx="1754848" cy="200691"/>
            </a:xfrm>
            <a:custGeom>
              <a:avLst/>
              <a:gdLst/>
              <a:ahLst/>
              <a:cxnLst/>
              <a:rect l="l" t="t" r="r" b="b"/>
              <a:pathLst>
                <a:path w="1754848" h="200691">
                  <a:moveTo>
                    <a:pt x="203200" y="0"/>
                  </a:moveTo>
                  <a:lnTo>
                    <a:pt x="1754848" y="0"/>
                  </a:lnTo>
                  <a:lnTo>
                    <a:pt x="1551648" y="200691"/>
                  </a:lnTo>
                  <a:lnTo>
                    <a:pt x="0" y="200691"/>
                  </a:lnTo>
                  <a:lnTo>
                    <a:pt x="203200" y="0"/>
                  </a:lnTo>
                  <a:close/>
                </a:path>
              </a:pathLst>
            </a:custGeom>
            <a:solidFill>
              <a:srgbClr val="255C8C"/>
            </a:solidFill>
          </p:spPr>
        </p:sp>
        <p:sp>
          <p:nvSpPr>
            <p:cNvPr id="8" name="TextBox 8">
              <a:extLst>
                <a:ext uri="{FF2B5EF4-FFF2-40B4-BE49-F238E27FC236}">
                  <a16:creationId xmlns:a16="http://schemas.microsoft.com/office/drawing/2014/main" id="{389F3351-B1A4-4FB7-062D-92BD7B9DD60B}"/>
                </a:ext>
              </a:extLst>
            </p:cNvPr>
            <p:cNvSpPr txBox="1"/>
            <p:nvPr/>
          </p:nvSpPr>
          <p:spPr>
            <a:xfrm>
              <a:off x="101600" y="-47625"/>
              <a:ext cx="1551648" cy="248316"/>
            </a:xfrm>
            <a:prstGeom prst="rect">
              <a:avLst/>
            </a:prstGeom>
          </p:spPr>
          <p:txBody>
            <a:bodyPr lIns="50800" tIns="50800" rIns="50800" bIns="50800" rtlCol="0" anchor="ctr"/>
            <a:lstStyle/>
            <a:p>
              <a:pPr algn="ctr">
                <a:lnSpc>
                  <a:spcPts val="2940"/>
                </a:lnSpc>
              </a:pPr>
              <a:endParaRPr/>
            </a:p>
          </p:txBody>
        </p:sp>
      </p:grpSp>
      <p:sp>
        <p:nvSpPr>
          <p:cNvPr id="12" name="TextBox 12">
            <a:extLst>
              <a:ext uri="{FF2B5EF4-FFF2-40B4-BE49-F238E27FC236}">
                <a16:creationId xmlns:a16="http://schemas.microsoft.com/office/drawing/2014/main" id="{8289A202-1FD7-F75E-6F43-357DB88974DB}"/>
              </a:ext>
            </a:extLst>
          </p:cNvPr>
          <p:cNvSpPr txBox="1"/>
          <p:nvPr/>
        </p:nvSpPr>
        <p:spPr>
          <a:xfrm>
            <a:off x="599364" y="1109551"/>
            <a:ext cx="8468436" cy="1974900"/>
          </a:xfrm>
          <a:prstGeom prst="rect">
            <a:avLst/>
          </a:prstGeom>
        </p:spPr>
        <p:txBody>
          <a:bodyPr wrap="square" lIns="0" tIns="0" rIns="0" bIns="0" rtlCol="0" anchor="t">
            <a:spAutoFit/>
          </a:bodyPr>
          <a:lstStyle/>
          <a:p>
            <a:pPr>
              <a:lnSpc>
                <a:spcPts val="7700"/>
              </a:lnSpc>
            </a:pPr>
            <a:r>
              <a:rPr lang="en-US" sz="6000" b="1" dirty="0">
                <a:solidFill>
                  <a:srgbClr val="255C8C"/>
                </a:solidFill>
                <a:latin typeface="Open Sans 1 Bold"/>
                <a:ea typeface="Open Sans 1 Bold"/>
                <a:cs typeface="Open Sans 1 Bold"/>
                <a:sym typeface="Open Sans 1 Bold"/>
              </a:rPr>
              <a:t>03.  Creation</a:t>
            </a:r>
          </a:p>
          <a:p>
            <a:pPr algn="l">
              <a:lnSpc>
                <a:spcPts val="7700"/>
              </a:lnSpc>
            </a:pPr>
            <a:endParaRPr lang="en-US" sz="6000" b="1" dirty="0">
              <a:solidFill>
                <a:srgbClr val="255C8C"/>
              </a:solidFill>
              <a:latin typeface="HK Grotesk Bold"/>
              <a:ea typeface="HK Grotesk Bold"/>
              <a:cs typeface="HK Grotesk Bold"/>
              <a:sym typeface="HK Grotesk Bold"/>
            </a:endParaRPr>
          </a:p>
        </p:txBody>
      </p:sp>
      <p:pic>
        <p:nvPicPr>
          <p:cNvPr id="9" name="Picture 8">
            <a:extLst>
              <a:ext uri="{FF2B5EF4-FFF2-40B4-BE49-F238E27FC236}">
                <a16:creationId xmlns:a16="http://schemas.microsoft.com/office/drawing/2014/main" id="{0A52958F-49AB-8F34-F052-005D3AFD36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9364" y="2182848"/>
            <a:ext cx="9687636" cy="7456452"/>
          </a:xfrm>
          <a:prstGeom prst="rect">
            <a:avLst/>
          </a:prstGeom>
        </p:spPr>
      </p:pic>
      <p:pic>
        <p:nvPicPr>
          <p:cNvPr id="14" name="Picture 13">
            <a:extLst>
              <a:ext uri="{FF2B5EF4-FFF2-40B4-BE49-F238E27FC236}">
                <a16:creationId xmlns:a16="http://schemas.microsoft.com/office/drawing/2014/main" id="{0CC90A66-1AAA-7773-7191-DCD3FEA722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97199" y="2182849"/>
            <a:ext cx="8990801" cy="7456452"/>
          </a:xfrm>
          <a:prstGeom prst="rect">
            <a:avLst/>
          </a:prstGeom>
        </p:spPr>
      </p:pic>
    </p:spTree>
    <p:extLst>
      <p:ext uri="{BB962C8B-B14F-4D97-AF65-F5344CB8AC3E}">
        <p14:creationId xmlns:p14="http://schemas.microsoft.com/office/powerpoint/2010/main" val="30043525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6953C1-96C3-6305-86FD-EA1D3B5988AA}"/>
            </a:ext>
          </a:extLst>
        </p:cNvPr>
        <p:cNvGrpSpPr/>
        <p:nvPr/>
      </p:nvGrpSpPr>
      <p:grpSpPr>
        <a:xfrm>
          <a:off x="0" y="0"/>
          <a:ext cx="0" cy="0"/>
          <a:chOff x="0" y="0"/>
          <a:chExt cx="0" cy="0"/>
        </a:xfrm>
      </p:grpSpPr>
      <p:grpSp>
        <p:nvGrpSpPr>
          <p:cNvPr id="3" name="Group 3">
            <a:extLst>
              <a:ext uri="{FF2B5EF4-FFF2-40B4-BE49-F238E27FC236}">
                <a16:creationId xmlns:a16="http://schemas.microsoft.com/office/drawing/2014/main" id="{F33064C2-A5E9-E349-F838-C7240401EE14}"/>
              </a:ext>
            </a:extLst>
          </p:cNvPr>
          <p:cNvGrpSpPr/>
          <p:nvPr/>
        </p:nvGrpSpPr>
        <p:grpSpPr>
          <a:xfrm>
            <a:off x="-1345187" y="0"/>
            <a:ext cx="6662939" cy="762000"/>
            <a:chOff x="0" y="0"/>
            <a:chExt cx="1754848" cy="200691"/>
          </a:xfrm>
        </p:grpSpPr>
        <p:sp>
          <p:nvSpPr>
            <p:cNvPr id="4" name="Freeform 4">
              <a:extLst>
                <a:ext uri="{FF2B5EF4-FFF2-40B4-BE49-F238E27FC236}">
                  <a16:creationId xmlns:a16="http://schemas.microsoft.com/office/drawing/2014/main" id="{40DF273C-C483-91C1-2DC9-69213F1B2D3F}"/>
                </a:ext>
              </a:extLst>
            </p:cNvPr>
            <p:cNvSpPr/>
            <p:nvPr/>
          </p:nvSpPr>
          <p:spPr>
            <a:xfrm>
              <a:off x="0" y="0"/>
              <a:ext cx="1754848" cy="200691"/>
            </a:xfrm>
            <a:custGeom>
              <a:avLst/>
              <a:gdLst/>
              <a:ahLst/>
              <a:cxnLst/>
              <a:rect l="l" t="t" r="r" b="b"/>
              <a:pathLst>
                <a:path w="1754848" h="200691">
                  <a:moveTo>
                    <a:pt x="203200" y="0"/>
                  </a:moveTo>
                  <a:lnTo>
                    <a:pt x="1754848" y="0"/>
                  </a:lnTo>
                  <a:lnTo>
                    <a:pt x="1551648" y="200691"/>
                  </a:lnTo>
                  <a:lnTo>
                    <a:pt x="0" y="200691"/>
                  </a:lnTo>
                  <a:lnTo>
                    <a:pt x="203200" y="0"/>
                  </a:lnTo>
                  <a:close/>
                </a:path>
              </a:pathLst>
            </a:custGeom>
            <a:solidFill>
              <a:srgbClr val="255C8C"/>
            </a:solidFill>
          </p:spPr>
        </p:sp>
        <p:sp>
          <p:nvSpPr>
            <p:cNvPr id="5" name="TextBox 5">
              <a:extLst>
                <a:ext uri="{FF2B5EF4-FFF2-40B4-BE49-F238E27FC236}">
                  <a16:creationId xmlns:a16="http://schemas.microsoft.com/office/drawing/2014/main" id="{0E1F4693-58B2-93F7-85C3-4781D19F931A}"/>
                </a:ext>
              </a:extLst>
            </p:cNvPr>
            <p:cNvSpPr txBox="1"/>
            <p:nvPr/>
          </p:nvSpPr>
          <p:spPr>
            <a:xfrm>
              <a:off x="101600" y="-47625"/>
              <a:ext cx="1551648" cy="248316"/>
            </a:xfrm>
            <a:prstGeom prst="rect">
              <a:avLst/>
            </a:prstGeom>
          </p:spPr>
          <p:txBody>
            <a:bodyPr lIns="50800" tIns="50800" rIns="50800" bIns="50800" rtlCol="0" anchor="ctr"/>
            <a:lstStyle/>
            <a:p>
              <a:pPr algn="ctr">
                <a:lnSpc>
                  <a:spcPts val="2940"/>
                </a:lnSpc>
              </a:pPr>
              <a:endParaRPr/>
            </a:p>
          </p:txBody>
        </p:sp>
      </p:grpSp>
      <p:grpSp>
        <p:nvGrpSpPr>
          <p:cNvPr id="6" name="Group 6">
            <a:extLst>
              <a:ext uri="{FF2B5EF4-FFF2-40B4-BE49-F238E27FC236}">
                <a16:creationId xmlns:a16="http://schemas.microsoft.com/office/drawing/2014/main" id="{F2F14E1B-663A-04DA-1F6B-DE4138926A3F}"/>
              </a:ext>
            </a:extLst>
          </p:cNvPr>
          <p:cNvGrpSpPr/>
          <p:nvPr/>
        </p:nvGrpSpPr>
        <p:grpSpPr>
          <a:xfrm rot="-10800000">
            <a:off x="12801600" y="9525000"/>
            <a:ext cx="6662939" cy="762000"/>
            <a:chOff x="0" y="0"/>
            <a:chExt cx="1754848" cy="200691"/>
          </a:xfrm>
        </p:grpSpPr>
        <p:sp>
          <p:nvSpPr>
            <p:cNvPr id="7" name="Freeform 7">
              <a:extLst>
                <a:ext uri="{FF2B5EF4-FFF2-40B4-BE49-F238E27FC236}">
                  <a16:creationId xmlns:a16="http://schemas.microsoft.com/office/drawing/2014/main" id="{AD9350C2-F3BB-08F7-B921-986FC8D86FFF}"/>
                </a:ext>
              </a:extLst>
            </p:cNvPr>
            <p:cNvSpPr/>
            <p:nvPr/>
          </p:nvSpPr>
          <p:spPr>
            <a:xfrm>
              <a:off x="0" y="0"/>
              <a:ext cx="1754848" cy="200691"/>
            </a:xfrm>
            <a:custGeom>
              <a:avLst/>
              <a:gdLst/>
              <a:ahLst/>
              <a:cxnLst/>
              <a:rect l="l" t="t" r="r" b="b"/>
              <a:pathLst>
                <a:path w="1754848" h="200691">
                  <a:moveTo>
                    <a:pt x="203200" y="0"/>
                  </a:moveTo>
                  <a:lnTo>
                    <a:pt x="1754848" y="0"/>
                  </a:lnTo>
                  <a:lnTo>
                    <a:pt x="1551648" y="200691"/>
                  </a:lnTo>
                  <a:lnTo>
                    <a:pt x="0" y="200691"/>
                  </a:lnTo>
                  <a:lnTo>
                    <a:pt x="203200" y="0"/>
                  </a:lnTo>
                  <a:close/>
                </a:path>
              </a:pathLst>
            </a:custGeom>
            <a:solidFill>
              <a:srgbClr val="255C8C"/>
            </a:solidFill>
          </p:spPr>
        </p:sp>
        <p:sp>
          <p:nvSpPr>
            <p:cNvPr id="8" name="TextBox 8">
              <a:extLst>
                <a:ext uri="{FF2B5EF4-FFF2-40B4-BE49-F238E27FC236}">
                  <a16:creationId xmlns:a16="http://schemas.microsoft.com/office/drawing/2014/main" id="{A246A042-E23E-E637-0755-6C2AF4AACDA4}"/>
                </a:ext>
              </a:extLst>
            </p:cNvPr>
            <p:cNvSpPr txBox="1"/>
            <p:nvPr/>
          </p:nvSpPr>
          <p:spPr>
            <a:xfrm>
              <a:off x="101600" y="-47625"/>
              <a:ext cx="1551648" cy="248316"/>
            </a:xfrm>
            <a:prstGeom prst="rect">
              <a:avLst/>
            </a:prstGeom>
          </p:spPr>
          <p:txBody>
            <a:bodyPr lIns="50800" tIns="50800" rIns="50800" bIns="50800" rtlCol="0" anchor="ctr"/>
            <a:lstStyle/>
            <a:p>
              <a:pPr algn="ctr">
                <a:lnSpc>
                  <a:spcPts val="2940"/>
                </a:lnSpc>
              </a:pPr>
              <a:endParaRPr/>
            </a:p>
          </p:txBody>
        </p:sp>
      </p:grpSp>
      <p:sp>
        <p:nvSpPr>
          <p:cNvPr id="12" name="TextBox 12">
            <a:extLst>
              <a:ext uri="{FF2B5EF4-FFF2-40B4-BE49-F238E27FC236}">
                <a16:creationId xmlns:a16="http://schemas.microsoft.com/office/drawing/2014/main" id="{307F382E-402E-3165-2D4A-D99A6CA9D8BC}"/>
              </a:ext>
            </a:extLst>
          </p:cNvPr>
          <p:cNvSpPr txBox="1"/>
          <p:nvPr/>
        </p:nvSpPr>
        <p:spPr>
          <a:xfrm>
            <a:off x="599364" y="1109551"/>
            <a:ext cx="8468436" cy="1974900"/>
          </a:xfrm>
          <a:prstGeom prst="rect">
            <a:avLst/>
          </a:prstGeom>
        </p:spPr>
        <p:txBody>
          <a:bodyPr wrap="square" lIns="0" tIns="0" rIns="0" bIns="0" rtlCol="0" anchor="t">
            <a:spAutoFit/>
          </a:bodyPr>
          <a:lstStyle/>
          <a:p>
            <a:pPr>
              <a:lnSpc>
                <a:spcPts val="7700"/>
              </a:lnSpc>
            </a:pPr>
            <a:r>
              <a:rPr lang="en-US" sz="6000" b="1" dirty="0">
                <a:solidFill>
                  <a:srgbClr val="255C8C"/>
                </a:solidFill>
                <a:latin typeface="Open Sans 1 Bold"/>
                <a:ea typeface="Open Sans 1 Bold"/>
                <a:cs typeface="Open Sans 1 Bold"/>
                <a:sym typeface="Open Sans 1 Bold"/>
              </a:rPr>
              <a:t>04.  Tables</a:t>
            </a:r>
          </a:p>
          <a:p>
            <a:pPr algn="l">
              <a:lnSpc>
                <a:spcPts val="7700"/>
              </a:lnSpc>
            </a:pPr>
            <a:endParaRPr lang="en-US" sz="6000" b="1" dirty="0">
              <a:solidFill>
                <a:srgbClr val="255C8C"/>
              </a:solidFill>
              <a:latin typeface="HK Grotesk Bold"/>
              <a:ea typeface="HK Grotesk Bold"/>
              <a:cs typeface="HK Grotesk Bold"/>
              <a:sym typeface="HK Grotesk Bold"/>
            </a:endParaRPr>
          </a:p>
        </p:txBody>
      </p:sp>
      <p:pic>
        <p:nvPicPr>
          <p:cNvPr id="10" name="Picture 9">
            <a:extLst>
              <a:ext uri="{FF2B5EF4-FFF2-40B4-BE49-F238E27FC236}">
                <a16:creationId xmlns:a16="http://schemas.microsoft.com/office/drawing/2014/main" id="{3B8B780B-6E63-4282-9842-5684F1C53E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1502" y="2140885"/>
            <a:ext cx="17716498" cy="7879340"/>
          </a:xfrm>
          <a:prstGeom prst="rect">
            <a:avLst/>
          </a:prstGeom>
        </p:spPr>
      </p:pic>
    </p:spTree>
    <p:extLst>
      <p:ext uri="{BB962C8B-B14F-4D97-AF65-F5344CB8AC3E}">
        <p14:creationId xmlns:p14="http://schemas.microsoft.com/office/powerpoint/2010/main" val="41138987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255C8C"/>
        </a:solidFill>
        <a:effectLst/>
      </p:bgPr>
    </p:bg>
    <p:spTree>
      <p:nvGrpSpPr>
        <p:cNvPr id="1" name="">
          <a:extLst>
            <a:ext uri="{FF2B5EF4-FFF2-40B4-BE49-F238E27FC236}">
              <a16:creationId xmlns:a16="http://schemas.microsoft.com/office/drawing/2014/main" id="{0B40A5C1-3D73-C85D-E6A0-42C2681751C0}"/>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6892D496-0ED9-2B3A-E2DC-A0ECC3F88A08}"/>
              </a:ext>
            </a:extLst>
          </p:cNvPr>
          <p:cNvGrpSpPr/>
          <p:nvPr/>
        </p:nvGrpSpPr>
        <p:grpSpPr>
          <a:xfrm>
            <a:off x="-949225" y="0"/>
            <a:ext cx="6662939" cy="762000"/>
            <a:chOff x="0" y="0"/>
            <a:chExt cx="1754848" cy="200691"/>
          </a:xfrm>
        </p:grpSpPr>
        <p:sp>
          <p:nvSpPr>
            <p:cNvPr id="3" name="Freeform 3">
              <a:extLst>
                <a:ext uri="{FF2B5EF4-FFF2-40B4-BE49-F238E27FC236}">
                  <a16:creationId xmlns:a16="http://schemas.microsoft.com/office/drawing/2014/main" id="{385C43B3-9F8C-5ACF-508B-E1231C178378}"/>
                </a:ext>
              </a:extLst>
            </p:cNvPr>
            <p:cNvSpPr/>
            <p:nvPr/>
          </p:nvSpPr>
          <p:spPr>
            <a:xfrm>
              <a:off x="0" y="0"/>
              <a:ext cx="1754848" cy="200691"/>
            </a:xfrm>
            <a:custGeom>
              <a:avLst/>
              <a:gdLst/>
              <a:ahLst/>
              <a:cxnLst/>
              <a:rect l="l" t="t" r="r" b="b"/>
              <a:pathLst>
                <a:path w="1754848" h="200691">
                  <a:moveTo>
                    <a:pt x="203200" y="0"/>
                  </a:moveTo>
                  <a:lnTo>
                    <a:pt x="1754848" y="0"/>
                  </a:lnTo>
                  <a:lnTo>
                    <a:pt x="1551648" y="200691"/>
                  </a:lnTo>
                  <a:lnTo>
                    <a:pt x="0" y="200691"/>
                  </a:lnTo>
                  <a:lnTo>
                    <a:pt x="203200" y="0"/>
                  </a:lnTo>
                  <a:close/>
                </a:path>
              </a:pathLst>
            </a:custGeom>
            <a:solidFill>
              <a:srgbClr val="FFFFFF"/>
            </a:solidFill>
          </p:spPr>
        </p:sp>
        <p:sp>
          <p:nvSpPr>
            <p:cNvPr id="4" name="TextBox 4">
              <a:extLst>
                <a:ext uri="{FF2B5EF4-FFF2-40B4-BE49-F238E27FC236}">
                  <a16:creationId xmlns:a16="http://schemas.microsoft.com/office/drawing/2014/main" id="{830D78A1-3B0A-01D5-FAE3-5E650E6EAE5C}"/>
                </a:ext>
              </a:extLst>
            </p:cNvPr>
            <p:cNvSpPr txBox="1"/>
            <p:nvPr/>
          </p:nvSpPr>
          <p:spPr>
            <a:xfrm>
              <a:off x="101600" y="-47625"/>
              <a:ext cx="1551648" cy="248316"/>
            </a:xfrm>
            <a:prstGeom prst="rect">
              <a:avLst/>
            </a:prstGeom>
          </p:spPr>
          <p:txBody>
            <a:bodyPr lIns="50800" tIns="50800" rIns="50800" bIns="50800" rtlCol="0" anchor="ctr"/>
            <a:lstStyle/>
            <a:p>
              <a:pPr algn="ctr">
                <a:lnSpc>
                  <a:spcPts val="2940"/>
                </a:lnSpc>
              </a:pPr>
              <a:endParaRPr/>
            </a:p>
          </p:txBody>
        </p:sp>
      </p:grpSp>
      <p:grpSp>
        <p:nvGrpSpPr>
          <p:cNvPr id="5" name="Group 5">
            <a:extLst>
              <a:ext uri="{FF2B5EF4-FFF2-40B4-BE49-F238E27FC236}">
                <a16:creationId xmlns:a16="http://schemas.microsoft.com/office/drawing/2014/main" id="{9545D70A-01A7-4816-196F-4F8FF1A7DA75}"/>
              </a:ext>
            </a:extLst>
          </p:cNvPr>
          <p:cNvGrpSpPr/>
          <p:nvPr/>
        </p:nvGrpSpPr>
        <p:grpSpPr>
          <a:xfrm rot="-10800000">
            <a:off x="12574287" y="9525000"/>
            <a:ext cx="6662939" cy="762000"/>
            <a:chOff x="0" y="0"/>
            <a:chExt cx="1754848" cy="200691"/>
          </a:xfrm>
        </p:grpSpPr>
        <p:sp>
          <p:nvSpPr>
            <p:cNvPr id="6" name="Freeform 6">
              <a:extLst>
                <a:ext uri="{FF2B5EF4-FFF2-40B4-BE49-F238E27FC236}">
                  <a16:creationId xmlns:a16="http://schemas.microsoft.com/office/drawing/2014/main" id="{E282CAB4-2D2B-2FB6-4594-731ABFEC5C35}"/>
                </a:ext>
              </a:extLst>
            </p:cNvPr>
            <p:cNvSpPr/>
            <p:nvPr/>
          </p:nvSpPr>
          <p:spPr>
            <a:xfrm>
              <a:off x="0" y="0"/>
              <a:ext cx="1754848" cy="200691"/>
            </a:xfrm>
            <a:custGeom>
              <a:avLst/>
              <a:gdLst/>
              <a:ahLst/>
              <a:cxnLst/>
              <a:rect l="l" t="t" r="r" b="b"/>
              <a:pathLst>
                <a:path w="1754848" h="200691">
                  <a:moveTo>
                    <a:pt x="203200" y="0"/>
                  </a:moveTo>
                  <a:lnTo>
                    <a:pt x="1754848" y="0"/>
                  </a:lnTo>
                  <a:lnTo>
                    <a:pt x="1551648" y="200691"/>
                  </a:lnTo>
                  <a:lnTo>
                    <a:pt x="0" y="200691"/>
                  </a:lnTo>
                  <a:lnTo>
                    <a:pt x="203200" y="0"/>
                  </a:lnTo>
                  <a:close/>
                </a:path>
              </a:pathLst>
            </a:custGeom>
            <a:solidFill>
              <a:srgbClr val="FFFFFF"/>
            </a:solidFill>
          </p:spPr>
        </p:sp>
        <p:sp>
          <p:nvSpPr>
            <p:cNvPr id="7" name="TextBox 7">
              <a:extLst>
                <a:ext uri="{FF2B5EF4-FFF2-40B4-BE49-F238E27FC236}">
                  <a16:creationId xmlns:a16="http://schemas.microsoft.com/office/drawing/2014/main" id="{B4245A84-A985-8AEA-F807-A5EC6BA4E442}"/>
                </a:ext>
              </a:extLst>
            </p:cNvPr>
            <p:cNvSpPr txBox="1"/>
            <p:nvPr/>
          </p:nvSpPr>
          <p:spPr>
            <a:xfrm>
              <a:off x="101600" y="-47625"/>
              <a:ext cx="1551648" cy="248316"/>
            </a:xfrm>
            <a:prstGeom prst="rect">
              <a:avLst/>
            </a:prstGeom>
          </p:spPr>
          <p:txBody>
            <a:bodyPr lIns="50800" tIns="50800" rIns="50800" bIns="50800" rtlCol="0" anchor="ctr"/>
            <a:lstStyle/>
            <a:p>
              <a:pPr algn="ctr">
                <a:lnSpc>
                  <a:spcPts val="2940"/>
                </a:lnSpc>
              </a:pPr>
              <a:endParaRPr/>
            </a:p>
          </p:txBody>
        </p:sp>
      </p:grpSp>
      <p:grpSp>
        <p:nvGrpSpPr>
          <p:cNvPr id="9" name="Group 9">
            <a:extLst>
              <a:ext uri="{FF2B5EF4-FFF2-40B4-BE49-F238E27FC236}">
                <a16:creationId xmlns:a16="http://schemas.microsoft.com/office/drawing/2014/main" id="{75BCB45D-07AC-CEAB-0160-0706AD4FE874}"/>
              </a:ext>
            </a:extLst>
          </p:cNvPr>
          <p:cNvGrpSpPr/>
          <p:nvPr/>
        </p:nvGrpSpPr>
        <p:grpSpPr>
          <a:xfrm>
            <a:off x="1697320" y="3886834"/>
            <a:ext cx="3387429" cy="4359851"/>
            <a:chOff x="0" y="0"/>
            <a:chExt cx="892162" cy="1148273"/>
          </a:xfrm>
        </p:grpSpPr>
        <p:sp>
          <p:nvSpPr>
            <p:cNvPr id="10" name="Freeform 10">
              <a:extLst>
                <a:ext uri="{FF2B5EF4-FFF2-40B4-BE49-F238E27FC236}">
                  <a16:creationId xmlns:a16="http://schemas.microsoft.com/office/drawing/2014/main" id="{85B94105-55AE-EF4E-1E5D-523534C92983}"/>
                </a:ext>
              </a:extLst>
            </p:cNvPr>
            <p:cNvSpPr/>
            <p:nvPr/>
          </p:nvSpPr>
          <p:spPr>
            <a:xfrm>
              <a:off x="0" y="0"/>
              <a:ext cx="892162" cy="1148274"/>
            </a:xfrm>
            <a:custGeom>
              <a:avLst/>
              <a:gdLst/>
              <a:ahLst/>
              <a:cxnLst/>
              <a:rect l="l" t="t" r="r" b="b"/>
              <a:pathLst>
                <a:path w="892162" h="1148274">
                  <a:moveTo>
                    <a:pt x="25140" y="0"/>
                  </a:moveTo>
                  <a:lnTo>
                    <a:pt x="867022" y="0"/>
                  </a:lnTo>
                  <a:cubicBezTo>
                    <a:pt x="880907" y="0"/>
                    <a:pt x="892162" y="11256"/>
                    <a:pt x="892162" y="25140"/>
                  </a:cubicBezTo>
                  <a:lnTo>
                    <a:pt x="892162" y="1123133"/>
                  </a:lnTo>
                  <a:cubicBezTo>
                    <a:pt x="892162" y="1137018"/>
                    <a:pt x="880907" y="1148274"/>
                    <a:pt x="867022" y="1148274"/>
                  </a:cubicBezTo>
                  <a:lnTo>
                    <a:pt x="25140" y="1148274"/>
                  </a:lnTo>
                  <a:cubicBezTo>
                    <a:pt x="11256" y="1148274"/>
                    <a:pt x="0" y="1137018"/>
                    <a:pt x="0" y="1123133"/>
                  </a:cubicBezTo>
                  <a:lnTo>
                    <a:pt x="0" y="25140"/>
                  </a:lnTo>
                  <a:cubicBezTo>
                    <a:pt x="0" y="11256"/>
                    <a:pt x="11256" y="0"/>
                    <a:pt x="25140" y="0"/>
                  </a:cubicBezTo>
                  <a:close/>
                </a:path>
              </a:pathLst>
            </a:custGeom>
            <a:solidFill>
              <a:srgbClr val="FFFFFF"/>
            </a:solidFill>
          </p:spPr>
        </p:sp>
        <p:sp>
          <p:nvSpPr>
            <p:cNvPr id="11" name="TextBox 11">
              <a:extLst>
                <a:ext uri="{FF2B5EF4-FFF2-40B4-BE49-F238E27FC236}">
                  <a16:creationId xmlns:a16="http://schemas.microsoft.com/office/drawing/2014/main" id="{F3117E5C-B707-8CA3-070F-FF0FCA3ED270}"/>
                </a:ext>
              </a:extLst>
            </p:cNvPr>
            <p:cNvSpPr txBox="1"/>
            <p:nvPr/>
          </p:nvSpPr>
          <p:spPr>
            <a:xfrm>
              <a:off x="0" y="-47625"/>
              <a:ext cx="892162" cy="1195898"/>
            </a:xfrm>
            <a:prstGeom prst="rect">
              <a:avLst/>
            </a:prstGeom>
          </p:spPr>
          <p:txBody>
            <a:bodyPr lIns="50800" tIns="50800" rIns="50800" bIns="50800" rtlCol="0" anchor="ctr"/>
            <a:lstStyle/>
            <a:p>
              <a:pPr algn="ctr">
                <a:lnSpc>
                  <a:spcPts val="2940"/>
                </a:lnSpc>
              </a:pPr>
              <a:endParaRPr/>
            </a:p>
          </p:txBody>
        </p:sp>
      </p:grpSp>
      <p:grpSp>
        <p:nvGrpSpPr>
          <p:cNvPr id="12" name="Group 12">
            <a:extLst>
              <a:ext uri="{FF2B5EF4-FFF2-40B4-BE49-F238E27FC236}">
                <a16:creationId xmlns:a16="http://schemas.microsoft.com/office/drawing/2014/main" id="{FA71DA71-B551-0178-5C44-7E24FE2DE00B}"/>
              </a:ext>
            </a:extLst>
          </p:cNvPr>
          <p:cNvGrpSpPr/>
          <p:nvPr/>
        </p:nvGrpSpPr>
        <p:grpSpPr>
          <a:xfrm>
            <a:off x="7231276" y="3886834"/>
            <a:ext cx="3387429" cy="4359851"/>
            <a:chOff x="0" y="0"/>
            <a:chExt cx="892162" cy="1148273"/>
          </a:xfrm>
        </p:grpSpPr>
        <p:sp>
          <p:nvSpPr>
            <p:cNvPr id="13" name="Freeform 13">
              <a:extLst>
                <a:ext uri="{FF2B5EF4-FFF2-40B4-BE49-F238E27FC236}">
                  <a16:creationId xmlns:a16="http://schemas.microsoft.com/office/drawing/2014/main" id="{C754F2BF-CAFB-6B41-9653-863953590122}"/>
                </a:ext>
              </a:extLst>
            </p:cNvPr>
            <p:cNvSpPr/>
            <p:nvPr/>
          </p:nvSpPr>
          <p:spPr>
            <a:xfrm>
              <a:off x="0" y="0"/>
              <a:ext cx="892162" cy="1148274"/>
            </a:xfrm>
            <a:custGeom>
              <a:avLst/>
              <a:gdLst/>
              <a:ahLst/>
              <a:cxnLst/>
              <a:rect l="l" t="t" r="r" b="b"/>
              <a:pathLst>
                <a:path w="892162" h="1148274">
                  <a:moveTo>
                    <a:pt x="25140" y="0"/>
                  </a:moveTo>
                  <a:lnTo>
                    <a:pt x="867022" y="0"/>
                  </a:lnTo>
                  <a:cubicBezTo>
                    <a:pt x="880907" y="0"/>
                    <a:pt x="892162" y="11256"/>
                    <a:pt x="892162" y="25140"/>
                  </a:cubicBezTo>
                  <a:lnTo>
                    <a:pt x="892162" y="1123133"/>
                  </a:lnTo>
                  <a:cubicBezTo>
                    <a:pt x="892162" y="1137018"/>
                    <a:pt x="880907" y="1148274"/>
                    <a:pt x="867022" y="1148274"/>
                  </a:cubicBezTo>
                  <a:lnTo>
                    <a:pt x="25140" y="1148274"/>
                  </a:lnTo>
                  <a:cubicBezTo>
                    <a:pt x="11256" y="1148274"/>
                    <a:pt x="0" y="1137018"/>
                    <a:pt x="0" y="1123133"/>
                  </a:cubicBezTo>
                  <a:lnTo>
                    <a:pt x="0" y="25140"/>
                  </a:lnTo>
                  <a:cubicBezTo>
                    <a:pt x="0" y="11256"/>
                    <a:pt x="11256" y="0"/>
                    <a:pt x="25140" y="0"/>
                  </a:cubicBezTo>
                  <a:close/>
                </a:path>
              </a:pathLst>
            </a:custGeom>
            <a:solidFill>
              <a:srgbClr val="FFFFFF"/>
            </a:solidFill>
          </p:spPr>
        </p:sp>
        <p:sp>
          <p:nvSpPr>
            <p:cNvPr id="14" name="TextBox 14">
              <a:extLst>
                <a:ext uri="{FF2B5EF4-FFF2-40B4-BE49-F238E27FC236}">
                  <a16:creationId xmlns:a16="http://schemas.microsoft.com/office/drawing/2014/main" id="{3318EC7B-D0A6-161F-5A48-B8D57BA500BE}"/>
                </a:ext>
              </a:extLst>
            </p:cNvPr>
            <p:cNvSpPr txBox="1"/>
            <p:nvPr/>
          </p:nvSpPr>
          <p:spPr>
            <a:xfrm>
              <a:off x="0" y="-47625"/>
              <a:ext cx="892162" cy="1195898"/>
            </a:xfrm>
            <a:prstGeom prst="rect">
              <a:avLst/>
            </a:prstGeom>
          </p:spPr>
          <p:txBody>
            <a:bodyPr lIns="50800" tIns="50800" rIns="50800" bIns="50800" rtlCol="0" anchor="ctr"/>
            <a:lstStyle/>
            <a:p>
              <a:pPr algn="ctr">
                <a:lnSpc>
                  <a:spcPts val="2940"/>
                </a:lnSpc>
              </a:pPr>
              <a:endParaRPr/>
            </a:p>
          </p:txBody>
        </p:sp>
      </p:grpSp>
      <p:grpSp>
        <p:nvGrpSpPr>
          <p:cNvPr id="15" name="Group 15">
            <a:extLst>
              <a:ext uri="{FF2B5EF4-FFF2-40B4-BE49-F238E27FC236}">
                <a16:creationId xmlns:a16="http://schemas.microsoft.com/office/drawing/2014/main" id="{9F6E97BD-EC28-BB6E-8872-3E0225BD1A0C}"/>
              </a:ext>
            </a:extLst>
          </p:cNvPr>
          <p:cNvGrpSpPr/>
          <p:nvPr/>
        </p:nvGrpSpPr>
        <p:grpSpPr>
          <a:xfrm>
            <a:off x="12765232" y="3886834"/>
            <a:ext cx="3387429" cy="4359851"/>
            <a:chOff x="0" y="0"/>
            <a:chExt cx="892162" cy="1148273"/>
          </a:xfrm>
        </p:grpSpPr>
        <p:sp>
          <p:nvSpPr>
            <p:cNvPr id="16" name="Freeform 16">
              <a:extLst>
                <a:ext uri="{FF2B5EF4-FFF2-40B4-BE49-F238E27FC236}">
                  <a16:creationId xmlns:a16="http://schemas.microsoft.com/office/drawing/2014/main" id="{324EEB80-7A22-B1C9-C7B8-FEAE202C5E74}"/>
                </a:ext>
              </a:extLst>
            </p:cNvPr>
            <p:cNvSpPr/>
            <p:nvPr/>
          </p:nvSpPr>
          <p:spPr>
            <a:xfrm>
              <a:off x="0" y="0"/>
              <a:ext cx="892162" cy="1148274"/>
            </a:xfrm>
            <a:custGeom>
              <a:avLst/>
              <a:gdLst/>
              <a:ahLst/>
              <a:cxnLst/>
              <a:rect l="l" t="t" r="r" b="b"/>
              <a:pathLst>
                <a:path w="892162" h="1148274">
                  <a:moveTo>
                    <a:pt x="25140" y="0"/>
                  </a:moveTo>
                  <a:lnTo>
                    <a:pt x="867022" y="0"/>
                  </a:lnTo>
                  <a:cubicBezTo>
                    <a:pt x="880907" y="0"/>
                    <a:pt x="892162" y="11256"/>
                    <a:pt x="892162" y="25140"/>
                  </a:cubicBezTo>
                  <a:lnTo>
                    <a:pt x="892162" y="1123133"/>
                  </a:lnTo>
                  <a:cubicBezTo>
                    <a:pt x="892162" y="1137018"/>
                    <a:pt x="880907" y="1148274"/>
                    <a:pt x="867022" y="1148274"/>
                  </a:cubicBezTo>
                  <a:lnTo>
                    <a:pt x="25140" y="1148274"/>
                  </a:lnTo>
                  <a:cubicBezTo>
                    <a:pt x="11256" y="1148274"/>
                    <a:pt x="0" y="1137018"/>
                    <a:pt x="0" y="1123133"/>
                  </a:cubicBezTo>
                  <a:lnTo>
                    <a:pt x="0" y="25140"/>
                  </a:lnTo>
                  <a:cubicBezTo>
                    <a:pt x="0" y="11256"/>
                    <a:pt x="11256" y="0"/>
                    <a:pt x="25140" y="0"/>
                  </a:cubicBezTo>
                  <a:close/>
                </a:path>
              </a:pathLst>
            </a:custGeom>
            <a:solidFill>
              <a:srgbClr val="FFFFFF"/>
            </a:solidFill>
          </p:spPr>
        </p:sp>
        <p:sp>
          <p:nvSpPr>
            <p:cNvPr id="17" name="TextBox 17">
              <a:extLst>
                <a:ext uri="{FF2B5EF4-FFF2-40B4-BE49-F238E27FC236}">
                  <a16:creationId xmlns:a16="http://schemas.microsoft.com/office/drawing/2014/main" id="{CE83442D-A90A-99DF-B9AD-6AB843603E0C}"/>
                </a:ext>
              </a:extLst>
            </p:cNvPr>
            <p:cNvSpPr txBox="1"/>
            <p:nvPr/>
          </p:nvSpPr>
          <p:spPr>
            <a:xfrm>
              <a:off x="0" y="-47625"/>
              <a:ext cx="892162" cy="1195898"/>
            </a:xfrm>
            <a:prstGeom prst="rect">
              <a:avLst/>
            </a:prstGeom>
          </p:spPr>
          <p:txBody>
            <a:bodyPr lIns="50800" tIns="50800" rIns="50800" bIns="50800" rtlCol="0" anchor="ctr"/>
            <a:lstStyle/>
            <a:p>
              <a:pPr algn="ctr">
                <a:lnSpc>
                  <a:spcPts val="2940"/>
                </a:lnSpc>
              </a:pPr>
              <a:endParaRPr/>
            </a:p>
          </p:txBody>
        </p:sp>
      </p:grpSp>
      <p:sp>
        <p:nvSpPr>
          <p:cNvPr id="21" name="TextBox 21">
            <a:extLst>
              <a:ext uri="{FF2B5EF4-FFF2-40B4-BE49-F238E27FC236}">
                <a16:creationId xmlns:a16="http://schemas.microsoft.com/office/drawing/2014/main" id="{A32B61B9-1494-A42D-D682-171855D3D8A8}"/>
              </a:ext>
            </a:extLst>
          </p:cNvPr>
          <p:cNvSpPr txBox="1"/>
          <p:nvPr/>
        </p:nvSpPr>
        <p:spPr>
          <a:xfrm>
            <a:off x="2135339" y="4072502"/>
            <a:ext cx="2785804" cy="653320"/>
          </a:xfrm>
          <a:prstGeom prst="rect">
            <a:avLst/>
          </a:prstGeom>
        </p:spPr>
        <p:txBody>
          <a:bodyPr wrap="square" lIns="0" tIns="0" rIns="0" bIns="0" rtlCol="0" anchor="t">
            <a:spAutoFit/>
          </a:bodyPr>
          <a:lstStyle/>
          <a:p>
            <a:pPr marL="0" lvl="1">
              <a:lnSpc>
                <a:spcPts val="5652"/>
              </a:lnSpc>
              <a:spcBef>
                <a:spcPct val="0"/>
              </a:spcBef>
            </a:pPr>
            <a:r>
              <a:rPr lang="en-US" sz="3600" b="1" u="none" dirty="0">
                <a:solidFill>
                  <a:srgbClr val="255C8C"/>
                </a:solidFill>
                <a:latin typeface="Open Sans 1 Bold"/>
                <a:ea typeface="Open Sans 1 Bold"/>
                <a:cs typeface="Open Sans 1 Bold"/>
                <a:sym typeface="Open Sans 1 Bold"/>
              </a:rPr>
              <a:t>01. Views </a:t>
            </a:r>
          </a:p>
        </p:txBody>
      </p:sp>
      <p:sp>
        <p:nvSpPr>
          <p:cNvPr id="22" name="TextBox 22">
            <a:extLst>
              <a:ext uri="{FF2B5EF4-FFF2-40B4-BE49-F238E27FC236}">
                <a16:creationId xmlns:a16="http://schemas.microsoft.com/office/drawing/2014/main" id="{3D54D2F9-1202-BD00-2206-05C14510E5D7}"/>
              </a:ext>
            </a:extLst>
          </p:cNvPr>
          <p:cNvSpPr txBox="1"/>
          <p:nvPr/>
        </p:nvSpPr>
        <p:spPr>
          <a:xfrm>
            <a:off x="13203251" y="4072502"/>
            <a:ext cx="2768740" cy="653320"/>
          </a:xfrm>
          <a:prstGeom prst="rect">
            <a:avLst/>
          </a:prstGeom>
        </p:spPr>
        <p:txBody>
          <a:bodyPr wrap="square" lIns="0" tIns="0" rIns="0" bIns="0" rtlCol="0" anchor="t">
            <a:spAutoFit/>
          </a:bodyPr>
          <a:lstStyle/>
          <a:p>
            <a:pPr marL="0" lvl="1">
              <a:lnSpc>
                <a:spcPts val="5652"/>
              </a:lnSpc>
              <a:spcBef>
                <a:spcPct val="0"/>
              </a:spcBef>
            </a:pPr>
            <a:r>
              <a:rPr lang="en-US" sz="3600" b="1" u="none" dirty="0">
                <a:solidFill>
                  <a:srgbClr val="255C8C"/>
                </a:solidFill>
                <a:latin typeface="Open Sans 1 Bold"/>
                <a:ea typeface="Open Sans 1 Bold"/>
                <a:cs typeface="Open Sans 1 Bold"/>
                <a:sym typeface="Open Sans 1 Bold"/>
              </a:rPr>
              <a:t>03.</a:t>
            </a:r>
            <a:r>
              <a:rPr lang="en-US" sz="3600" b="1" dirty="0">
                <a:solidFill>
                  <a:srgbClr val="255C8C"/>
                </a:solidFill>
                <a:latin typeface="Open Sans 1 Bold"/>
                <a:ea typeface="Open Sans 1 Bold"/>
                <a:cs typeface="Open Sans 1 Bold"/>
                <a:sym typeface="Open Sans 1 Bold"/>
              </a:rPr>
              <a:t> Triggers </a:t>
            </a:r>
            <a:endParaRPr lang="en-US" sz="3600" b="1" u="none" dirty="0">
              <a:solidFill>
                <a:srgbClr val="255C8C"/>
              </a:solidFill>
              <a:latin typeface="Open Sans 1 Bold"/>
              <a:ea typeface="Open Sans 1 Bold"/>
              <a:cs typeface="Open Sans 1 Bold"/>
              <a:sym typeface="Open Sans 1 Bold"/>
            </a:endParaRPr>
          </a:p>
        </p:txBody>
      </p:sp>
      <p:sp>
        <p:nvSpPr>
          <p:cNvPr id="24" name="TextBox 24">
            <a:extLst>
              <a:ext uri="{FF2B5EF4-FFF2-40B4-BE49-F238E27FC236}">
                <a16:creationId xmlns:a16="http://schemas.microsoft.com/office/drawing/2014/main" id="{2D591F7B-ACEC-A7C7-AD6E-E86C3C9C13B7}"/>
              </a:ext>
            </a:extLst>
          </p:cNvPr>
          <p:cNvSpPr txBox="1"/>
          <p:nvPr/>
        </p:nvSpPr>
        <p:spPr>
          <a:xfrm>
            <a:off x="7669294" y="4072502"/>
            <a:ext cx="2792557" cy="1384290"/>
          </a:xfrm>
          <a:prstGeom prst="rect">
            <a:avLst/>
          </a:prstGeom>
        </p:spPr>
        <p:txBody>
          <a:bodyPr wrap="square" lIns="0" tIns="0" rIns="0" bIns="0" rtlCol="0" anchor="t">
            <a:spAutoFit/>
          </a:bodyPr>
          <a:lstStyle/>
          <a:p>
            <a:pPr marL="0" lvl="1">
              <a:lnSpc>
                <a:spcPts val="5652"/>
              </a:lnSpc>
              <a:spcBef>
                <a:spcPct val="0"/>
              </a:spcBef>
            </a:pPr>
            <a:r>
              <a:rPr lang="en-US" sz="3600" b="1" u="none" dirty="0">
                <a:solidFill>
                  <a:srgbClr val="255C8C"/>
                </a:solidFill>
                <a:latin typeface="Open Sans 1 Bold"/>
                <a:ea typeface="Open Sans 1 Bold"/>
                <a:cs typeface="Open Sans 1 Bold"/>
                <a:sym typeface="Open Sans 1 Bold"/>
              </a:rPr>
              <a:t>02.</a:t>
            </a:r>
            <a:r>
              <a:rPr lang="en-US" sz="3600" b="1" dirty="0">
                <a:solidFill>
                  <a:srgbClr val="255C8C"/>
                </a:solidFill>
                <a:latin typeface="Open Sans 1 Bold"/>
                <a:ea typeface="Open Sans 1 Bold"/>
                <a:cs typeface="Open Sans 1 Bold"/>
                <a:sym typeface="Open Sans 1 Bold"/>
              </a:rPr>
              <a:t> Stored Procedures </a:t>
            </a:r>
            <a:endParaRPr lang="en-US" sz="3600" b="1" u="none" dirty="0">
              <a:solidFill>
                <a:srgbClr val="255C8C"/>
              </a:solidFill>
              <a:latin typeface="Open Sans 1 Bold"/>
              <a:ea typeface="Open Sans 1 Bold"/>
              <a:cs typeface="Open Sans 1 Bold"/>
              <a:sym typeface="Open Sans 1 Bold"/>
            </a:endParaRPr>
          </a:p>
        </p:txBody>
      </p:sp>
      <p:sp>
        <p:nvSpPr>
          <p:cNvPr id="34" name="TextBox 34">
            <a:extLst>
              <a:ext uri="{FF2B5EF4-FFF2-40B4-BE49-F238E27FC236}">
                <a16:creationId xmlns:a16="http://schemas.microsoft.com/office/drawing/2014/main" id="{2EA79E1B-8794-5E3A-F33A-5F747583AE3A}"/>
              </a:ext>
            </a:extLst>
          </p:cNvPr>
          <p:cNvSpPr txBox="1"/>
          <p:nvPr/>
        </p:nvSpPr>
        <p:spPr>
          <a:xfrm>
            <a:off x="1697319" y="1945609"/>
            <a:ext cx="12856881" cy="1025922"/>
          </a:xfrm>
          <a:prstGeom prst="rect">
            <a:avLst/>
          </a:prstGeom>
        </p:spPr>
        <p:txBody>
          <a:bodyPr wrap="square" lIns="0" tIns="0" rIns="0" bIns="0" rtlCol="0" anchor="t">
            <a:spAutoFit/>
          </a:bodyPr>
          <a:lstStyle/>
          <a:p>
            <a:pPr algn="l">
              <a:lnSpc>
                <a:spcPts val="8000"/>
              </a:lnSpc>
            </a:pPr>
            <a:r>
              <a:rPr lang="en-US" sz="8000" b="1" dirty="0">
                <a:solidFill>
                  <a:srgbClr val="FFFFFF"/>
                </a:solidFill>
                <a:latin typeface="HK Grotesk Bold"/>
                <a:ea typeface="HK Grotesk Bold"/>
                <a:cs typeface="HK Grotesk Bold"/>
                <a:sym typeface="HK Grotesk Bold"/>
              </a:rPr>
              <a:t>Structure Query Language </a:t>
            </a:r>
          </a:p>
        </p:txBody>
      </p:sp>
    </p:spTree>
    <p:extLst>
      <p:ext uri="{BB962C8B-B14F-4D97-AF65-F5344CB8AC3E}">
        <p14:creationId xmlns:p14="http://schemas.microsoft.com/office/powerpoint/2010/main" val="42071507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A97D3-8E3D-B666-69A4-098DCB8BB19E}"/>
            </a:ext>
          </a:extLst>
        </p:cNvPr>
        <p:cNvGrpSpPr/>
        <p:nvPr/>
      </p:nvGrpSpPr>
      <p:grpSpPr>
        <a:xfrm>
          <a:off x="0" y="0"/>
          <a:ext cx="0" cy="0"/>
          <a:chOff x="0" y="0"/>
          <a:chExt cx="0" cy="0"/>
        </a:xfrm>
      </p:grpSpPr>
      <p:grpSp>
        <p:nvGrpSpPr>
          <p:cNvPr id="3" name="Group 3">
            <a:extLst>
              <a:ext uri="{FF2B5EF4-FFF2-40B4-BE49-F238E27FC236}">
                <a16:creationId xmlns:a16="http://schemas.microsoft.com/office/drawing/2014/main" id="{44180D24-245C-9AEE-22AB-B0C8B1375F90}"/>
              </a:ext>
            </a:extLst>
          </p:cNvPr>
          <p:cNvGrpSpPr/>
          <p:nvPr/>
        </p:nvGrpSpPr>
        <p:grpSpPr>
          <a:xfrm>
            <a:off x="-1345187" y="0"/>
            <a:ext cx="6662939" cy="762000"/>
            <a:chOff x="0" y="0"/>
            <a:chExt cx="1754848" cy="200691"/>
          </a:xfrm>
        </p:grpSpPr>
        <p:sp>
          <p:nvSpPr>
            <p:cNvPr id="4" name="Freeform 4">
              <a:extLst>
                <a:ext uri="{FF2B5EF4-FFF2-40B4-BE49-F238E27FC236}">
                  <a16:creationId xmlns:a16="http://schemas.microsoft.com/office/drawing/2014/main" id="{D53A1406-1688-615C-FC22-FA90F309B788}"/>
                </a:ext>
              </a:extLst>
            </p:cNvPr>
            <p:cNvSpPr/>
            <p:nvPr/>
          </p:nvSpPr>
          <p:spPr>
            <a:xfrm>
              <a:off x="0" y="0"/>
              <a:ext cx="1754848" cy="200691"/>
            </a:xfrm>
            <a:custGeom>
              <a:avLst/>
              <a:gdLst/>
              <a:ahLst/>
              <a:cxnLst/>
              <a:rect l="l" t="t" r="r" b="b"/>
              <a:pathLst>
                <a:path w="1754848" h="200691">
                  <a:moveTo>
                    <a:pt x="203200" y="0"/>
                  </a:moveTo>
                  <a:lnTo>
                    <a:pt x="1754848" y="0"/>
                  </a:lnTo>
                  <a:lnTo>
                    <a:pt x="1551648" y="200691"/>
                  </a:lnTo>
                  <a:lnTo>
                    <a:pt x="0" y="200691"/>
                  </a:lnTo>
                  <a:lnTo>
                    <a:pt x="203200" y="0"/>
                  </a:lnTo>
                  <a:close/>
                </a:path>
              </a:pathLst>
            </a:custGeom>
            <a:solidFill>
              <a:srgbClr val="255C8C"/>
            </a:solidFill>
          </p:spPr>
        </p:sp>
        <p:sp>
          <p:nvSpPr>
            <p:cNvPr id="5" name="TextBox 5">
              <a:extLst>
                <a:ext uri="{FF2B5EF4-FFF2-40B4-BE49-F238E27FC236}">
                  <a16:creationId xmlns:a16="http://schemas.microsoft.com/office/drawing/2014/main" id="{633F1402-BD85-3AD4-C47A-428424963631}"/>
                </a:ext>
              </a:extLst>
            </p:cNvPr>
            <p:cNvSpPr txBox="1"/>
            <p:nvPr/>
          </p:nvSpPr>
          <p:spPr>
            <a:xfrm>
              <a:off x="101600" y="-47625"/>
              <a:ext cx="1551648" cy="248316"/>
            </a:xfrm>
            <a:prstGeom prst="rect">
              <a:avLst/>
            </a:prstGeom>
          </p:spPr>
          <p:txBody>
            <a:bodyPr lIns="50800" tIns="50800" rIns="50800" bIns="50800" rtlCol="0" anchor="ctr"/>
            <a:lstStyle/>
            <a:p>
              <a:pPr algn="ctr">
                <a:lnSpc>
                  <a:spcPts val="2940"/>
                </a:lnSpc>
              </a:pPr>
              <a:endParaRPr/>
            </a:p>
          </p:txBody>
        </p:sp>
      </p:grpSp>
      <p:grpSp>
        <p:nvGrpSpPr>
          <p:cNvPr id="6" name="Group 6">
            <a:extLst>
              <a:ext uri="{FF2B5EF4-FFF2-40B4-BE49-F238E27FC236}">
                <a16:creationId xmlns:a16="http://schemas.microsoft.com/office/drawing/2014/main" id="{2A2ED40F-441A-8B9F-EA7D-71A8AF66A191}"/>
              </a:ext>
            </a:extLst>
          </p:cNvPr>
          <p:cNvGrpSpPr/>
          <p:nvPr/>
        </p:nvGrpSpPr>
        <p:grpSpPr>
          <a:xfrm rot="-10800000">
            <a:off x="12801600" y="9525000"/>
            <a:ext cx="6662939" cy="762000"/>
            <a:chOff x="0" y="0"/>
            <a:chExt cx="1754848" cy="200691"/>
          </a:xfrm>
        </p:grpSpPr>
        <p:sp>
          <p:nvSpPr>
            <p:cNvPr id="7" name="Freeform 7">
              <a:extLst>
                <a:ext uri="{FF2B5EF4-FFF2-40B4-BE49-F238E27FC236}">
                  <a16:creationId xmlns:a16="http://schemas.microsoft.com/office/drawing/2014/main" id="{7FB14A98-6A65-D470-C7F2-7419DBC7534B}"/>
                </a:ext>
              </a:extLst>
            </p:cNvPr>
            <p:cNvSpPr/>
            <p:nvPr/>
          </p:nvSpPr>
          <p:spPr>
            <a:xfrm>
              <a:off x="0" y="0"/>
              <a:ext cx="1754848" cy="200691"/>
            </a:xfrm>
            <a:custGeom>
              <a:avLst/>
              <a:gdLst/>
              <a:ahLst/>
              <a:cxnLst/>
              <a:rect l="l" t="t" r="r" b="b"/>
              <a:pathLst>
                <a:path w="1754848" h="200691">
                  <a:moveTo>
                    <a:pt x="203200" y="0"/>
                  </a:moveTo>
                  <a:lnTo>
                    <a:pt x="1754848" y="0"/>
                  </a:lnTo>
                  <a:lnTo>
                    <a:pt x="1551648" y="200691"/>
                  </a:lnTo>
                  <a:lnTo>
                    <a:pt x="0" y="200691"/>
                  </a:lnTo>
                  <a:lnTo>
                    <a:pt x="203200" y="0"/>
                  </a:lnTo>
                  <a:close/>
                </a:path>
              </a:pathLst>
            </a:custGeom>
            <a:solidFill>
              <a:srgbClr val="255C8C"/>
            </a:solidFill>
          </p:spPr>
        </p:sp>
        <p:sp>
          <p:nvSpPr>
            <p:cNvPr id="8" name="TextBox 8">
              <a:extLst>
                <a:ext uri="{FF2B5EF4-FFF2-40B4-BE49-F238E27FC236}">
                  <a16:creationId xmlns:a16="http://schemas.microsoft.com/office/drawing/2014/main" id="{A89F181A-0CDA-DABB-20DF-8002992433DF}"/>
                </a:ext>
              </a:extLst>
            </p:cNvPr>
            <p:cNvSpPr txBox="1"/>
            <p:nvPr/>
          </p:nvSpPr>
          <p:spPr>
            <a:xfrm>
              <a:off x="101600" y="-47625"/>
              <a:ext cx="1551648" cy="248316"/>
            </a:xfrm>
            <a:prstGeom prst="rect">
              <a:avLst/>
            </a:prstGeom>
          </p:spPr>
          <p:txBody>
            <a:bodyPr lIns="50800" tIns="50800" rIns="50800" bIns="50800" rtlCol="0" anchor="ctr"/>
            <a:lstStyle/>
            <a:p>
              <a:pPr algn="ctr">
                <a:lnSpc>
                  <a:spcPts val="2940"/>
                </a:lnSpc>
              </a:pPr>
              <a:endParaRPr/>
            </a:p>
          </p:txBody>
        </p:sp>
      </p:grpSp>
      <p:sp>
        <p:nvSpPr>
          <p:cNvPr id="12" name="TextBox 12">
            <a:extLst>
              <a:ext uri="{FF2B5EF4-FFF2-40B4-BE49-F238E27FC236}">
                <a16:creationId xmlns:a16="http://schemas.microsoft.com/office/drawing/2014/main" id="{E449FB58-0403-F4DF-EB8B-BB9CCC23DAF5}"/>
              </a:ext>
            </a:extLst>
          </p:cNvPr>
          <p:cNvSpPr txBox="1"/>
          <p:nvPr/>
        </p:nvSpPr>
        <p:spPr>
          <a:xfrm>
            <a:off x="599364" y="1109551"/>
            <a:ext cx="8468436" cy="1974900"/>
          </a:xfrm>
          <a:prstGeom prst="rect">
            <a:avLst/>
          </a:prstGeom>
        </p:spPr>
        <p:txBody>
          <a:bodyPr wrap="square" lIns="0" tIns="0" rIns="0" bIns="0" rtlCol="0" anchor="t">
            <a:spAutoFit/>
          </a:bodyPr>
          <a:lstStyle/>
          <a:p>
            <a:pPr>
              <a:lnSpc>
                <a:spcPts val="7700"/>
              </a:lnSpc>
            </a:pPr>
            <a:r>
              <a:rPr lang="en-US" sz="6000" b="1" dirty="0">
                <a:solidFill>
                  <a:srgbClr val="255C8C"/>
                </a:solidFill>
                <a:latin typeface="Open Sans 1 Bold"/>
                <a:ea typeface="Open Sans 1 Bold"/>
                <a:cs typeface="Open Sans 1 Bold"/>
                <a:sym typeface="Open Sans 1 Bold"/>
              </a:rPr>
              <a:t>01.  Views </a:t>
            </a:r>
          </a:p>
          <a:p>
            <a:pPr algn="l">
              <a:lnSpc>
                <a:spcPts val="7700"/>
              </a:lnSpc>
            </a:pPr>
            <a:endParaRPr lang="en-US" sz="6000" b="1" dirty="0">
              <a:solidFill>
                <a:srgbClr val="255C8C"/>
              </a:solidFill>
              <a:latin typeface="HK Grotesk Bold"/>
              <a:ea typeface="HK Grotesk Bold"/>
              <a:cs typeface="HK Grotesk Bold"/>
              <a:sym typeface="HK Grotesk Bold"/>
            </a:endParaRPr>
          </a:p>
        </p:txBody>
      </p:sp>
      <p:graphicFrame>
        <p:nvGraphicFramePr>
          <p:cNvPr id="2" name="Table 1">
            <a:extLst>
              <a:ext uri="{FF2B5EF4-FFF2-40B4-BE49-F238E27FC236}">
                <a16:creationId xmlns:a16="http://schemas.microsoft.com/office/drawing/2014/main" id="{9BCD153A-F5D1-A507-FE0D-CC50E77E5C1B}"/>
              </a:ext>
            </a:extLst>
          </p:cNvPr>
          <p:cNvGraphicFramePr>
            <a:graphicFrameLocks noGrp="1"/>
          </p:cNvGraphicFramePr>
          <p:nvPr>
            <p:extLst>
              <p:ext uri="{D42A27DB-BD31-4B8C-83A1-F6EECF244321}">
                <p14:modId xmlns:p14="http://schemas.microsoft.com/office/powerpoint/2010/main" val="4251865844"/>
              </p:ext>
            </p:extLst>
          </p:nvPr>
        </p:nvGraphicFramePr>
        <p:xfrm>
          <a:off x="1143000" y="2120901"/>
          <a:ext cx="16916400" cy="7598168"/>
        </p:xfrm>
        <a:graphic>
          <a:graphicData uri="http://schemas.openxmlformats.org/drawingml/2006/table">
            <a:tbl>
              <a:tblPr firstRow="1" bandRow="1">
                <a:tableStyleId>{5C22544A-7EE6-4342-B048-85BDC9FD1C3A}</a:tableStyleId>
              </a:tblPr>
              <a:tblGrid>
                <a:gridCol w="8458200">
                  <a:extLst>
                    <a:ext uri="{9D8B030D-6E8A-4147-A177-3AD203B41FA5}">
                      <a16:colId xmlns:a16="http://schemas.microsoft.com/office/drawing/2014/main" val="1862198135"/>
                    </a:ext>
                  </a:extLst>
                </a:gridCol>
                <a:gridCol w="8458200">
                  <a:extLst>
                    <a:ext uri="{9D8B030D-6E8A-4147-A177-3AD203B41FA5}">
                      <a16:colId xmlns:a16="http://schemas.microsoft.com/office/drawing/2014/main" val="584690526"/>
                    </a:ext>
                  </a:extLst>
                </a:gridCol>
              </a:tblGrid>
              <a:tr h="656661">
                <a:tc>
                  <a:txBody>
                    <a:bodyPr/>
                    <a:lstStyle/>
                    <a:p>
                      <a:pPr algn="ctr"/>
                      <a:r>
                        <a:rPr lang="en-US" sz="3600" b="1" dirty="0">
                          <a:solidFill>
                            <a:schemeClr val="bg1"/>
                          </a:solidFill>
                          <a:latin typeface="Open Sans 1 Bold"/>
                          <a:ea typeface="Open Sans 1 Bold"/>
                          <a:cs typeface="Open Sans 1 Bold"/>
                          <a:sym typeface="Open Sans 1 Bold"/>
                        </a:rPr>
                        <a:t>View Name</a:t>
                      </a:r>
                      <a:endParaRPr lang="en-US" sz="3600" dirty="0">
                        <a:solidFill>
                          <a:schemeClr val="bg1"/>
                        </a:solidFill>
                      </a:endParaRPr>
                    </a:p>
                  </a:txBody>
                  <a:tcPr anchor="ctr"/>
                </a:tc>
                <a:tc>
                  <a:txBody>
                    <a:bodyPr/>
                    <a:lstStyle/>
                    <a:p>
                      <a:pPr algn="ctr"/>
                      <a:r>
                        <a:rPr lang="en-US" sz="3600" dirty="0"/>
                        <a:t>Definition</a:t>
                      </a:r>
                    </a:p>
                  </a:txBody>
                  <a:tcPr/>
                </a:tc>
                <a:extLst>
                  <a:ext uri="{0D108BD9-81ED-4DB2-BD59-A6C34878D82A}">
                    <a16:rowId xmlns:a16="http://schemas.microsoft.com/office/drawing/2014/main" val="1402768461"/>
                  </a:ext>
                </a:extLst>
              </a:tr>
              <a:tr h="656661">
                <a:tc>
                  <a:txBody>
                    <a:bodyPr/>
                    <a:lstStyle/>
                    <a:p>
                      <a:pPr marL="0" marR="226695" algn="ctr">
                        <a:lnSpc>
                          <a:spcPct val="150000"/>
                        </a:lnSpc>
                        <a:spcBef>
                          <a:spcPts val="1715"/>
                        </a:spcBef>
                        <a:buNone/>
                      </a:pPr>
                      <a:r>
                        <a:rPr lang="en-US" sz="2400" dirty="0">
                          <a:effectLst/>
                          <a:latin typeface="Times New Roman" panose="02020603050405020304" pitchFamily="18" charset="0"/>
                          <a:ea typeface="Times New Roman" panose="02020603050405020304" pitchFamily="18" charset="0"/>
                          <a:cs typeface="Arial" panose="020B0604020202020204" pitchFamily="34" charset="0"/>
                        </a:rPr>
                        <a:t>Active_Listings</a:t>
                      </a:r>
                    </a:p>
                  </a:txBody>
                  <a:tcPr marL="68580" marR="68580" marT="0" marB="0" anchor="ctr"/>
                </a:tc>
                <a:tc>
                  <a:txBody>
                    <a:bodyPr/>
                    <a:lstStyle/>
                    <a:p>
                      <a:pPr marL="0" marR="226695" algn="ctr">
                        <a:lnSpc>
                          <a:spcPct val="150000"/>
                        </a:lnSpc>
                        <a:spcBef>
                          <a:spcPts val="1715"/>
                        </a:spcBef>
                        <a:buNone/>
                      </a:pPr>
                      <a:r>
                        <a:rPr lang="en-US" sz="2400" dirty="0">
                          <a:effectLst/>
                          <a:latin typeface="Times New Roman" panose="02020603050405020304" pitchFamily="18" charset="0"/>
                          <a:ea typeface="Times New Roman" panose="02020603050405020304" pitchFamily="18" charset="0"/>
                          <a:cs typeface="Arial" panose="020B0604020202020204" pitchFamily="34" charset="0"/>
                        </a:rPr>
                        <a:t>Published Listings with Property Details</a:t>
                      </a:r>
                    </a:p>
                  </a:txBody>
                  <a:tcPr marL="68580" marR="68580" marT="0" marB="0" anchor="ctr"/>
                </a:tc>
                <a:extLst>
                  <a:ext uri="{0D108BD9-81ED-4DB2-BD59-A6C34878D82A}">
                    <a16:rowId xmlns:a16="http://schemas.microsoft.com/office/drawing/2014/main" val="2049612376"/>
                  </a:ext>
                </a:extLst>
              </a:tr>
              <a:tr h="656661">
                <a:tc>
                  <a:txBody>
                    <a:bodyPr/>
                    <a:lstStyle/>
                    <a:p>
                      <a:pPr marL="0" marR="226695" algn="ctr">
                        <a:lnSpc>
                          <a:spcPct val="150000"/>
                        </a:lnSpc>
                        <a:spcBef>
                          <a:spcPts val="1715"/>
                        </a:spcBef>
                        <a:buNone/>
                      </a:pPr>
                      <a:r>
                        <a:rPr lang="en-US" sz="2400" dirty="0">
                          <a:effectLst/>
                          <a:latin typeface="Times New Roman" panose="02020603050405020304" pitchFamily="18" charset="0"/>
                          <a:ea typeface="Times New Roman" panose="02020603050405020304" pitchFamily="18" charset="0"/>
                          <a:cs typeface="Arial" panose="020B0604020202020204" pitchFamily="34" charset="0"/>
                        </a:rPr>
                        <a:t>Appointment_Details</a:t>
                      </a:r>
                    </a:p>
                  </a:txBody>
                  <a:tcPr marL="68580" marR="68580" marT="0" marB="0" anchor="ctr"/>
                </a:tc>
                <a:tc>
                  <a:txBody>
                    <a:bodyPr/>
                    <a:lstStyle/>
                    <a:p>
                      <a:pPr marL="0" marR="226695" algn="ctr">
                        <a:lnSpc>
                          <a:spcPct val="150000"/>
                        </a:lnSpc>
                        <a:spcBef>
                          <a:spcPts val="1715"/>
                        </a:spcBef>
                        <a:buNone/>
                      </a:pPr>
                      <a:r>
                        <a:rPr lang="en-US" sz="2400" dirty="0">
                          <a:effectLst/>
                          <a:latin typeface="Times New Roman" panose="02020603050405020304" pitchFamily="18" charset="0"/>
                          <a:ea typeface="Times New Roman" panose="02020603050405020304" pitchFamily="18" charset="0"/>
                          <a:cs typeface="Arial" panose="020B0604020202020204" pitchFamily="34" charset="0"/>
                        </a:rPr>
                        <a:t>Appointment Details with Client and Property</a:t>
                      </a:r>
                    </a:p>
                  </a:txBody>
                  <a:tcPr marL="68580" marR="68580" marT="0" marB="0" anchor="ctr"/>
                </a:tc>
                <a:extLst>
                  <a:ext uri="{0D108BD9-81ED-4DB2-BD59-A6C34878D82A}">
                    <a16:rowId xmlns:a16="http://schemas.microsoft.com/office/drawing/2014/main" val="1922148061"/>
                  </a:ext>
                </a:extLst>
              </a:tr>
              <a:tr h="656661">
                <a:tc>
                  <a:txBody>
                    <a:bodyPr/>
                    <a:lstStyle/>
                    <a:p>
                      <a:pPr marL="0" marR="226695" algn="ctr">
                        <a:lnSpc>
                          <a:spcPct val="150000"/>
                        </a:lnSpc>
                        <a:spcBef>
                          <a:spcPts val="1715"/>
                        </a:spcBef>
                        <a:buNone/>
                      </a:pPr>
                      <a:r>
                        <a:rPr lang="en-US" sz="2400" dirty="0">
                          <a:effectLst/>
                          <a:latin typeface="Times New Roman" panose="02020603050405020304" pitchFamily="18" charset="0"/>
                          <a:ea typeface="Times New Roman" panose="02020603050405020304" pitchFamily="18" charset="0"/>
                          <a:cs typeface="Arial" panose="020B0604020202020204" pitchFamily="34" charset="0"/>
                        </a:rPr>
                        <a:t>Appointment_Monthly</a:t>
                      </a:r>
                    </a:p>
                  </a:txBody>
                  <a:tcPr marL="68580" marR="68580" marT="0" marB="0" anchor="ctr"/>
                </a:tc>
                <a:tc>
                  <a:txBody>
                    <a:bodyPr/>
                    <a:lstStyle/>
                    <a:p>
                      <a:pPr marL="0" marR="226695" algn="ctr">
                        <a:lnSpc>
                          <a:spcPct val="150000"/>
                        </a:lnSpc>
                        <a:spcBef>
                          <a:spcPts val="1715"/>
                        </a:spcBef>
                        <a:buNone/>
                      </a:pPr>
                      <a:r>
                        <a:rPr lang="en-US" sz="2400" dirty="0">
                          <a:effectLst/>
                          <a:latin typeface="Times New Roman" panose="02020603050405020304" pitchFamily="18" charset="0"/>
                          <a:ea typeface="Times New Roman" panose="02020603050405020304" pitchFamily="18" charset="0"/>
                          <a:cs typeface="Arial" panose="020B0604020202020204" pitchFamily="34" charset="0"/>
                        </a:rPr>
                        <a:t>Appointments Per Month</a:t>
                      </a:r>
                    </a:p>
                  </a:txBody>
                  <a:tcPr marL="68580" marR="68580" marT="0" marB="0" anchor="ctr"/>
                </a:tc>
                <a:extLst>
                  <a:ext uri="{0D108BD9-81ED-4DB2-BD59-A6C34878D82A}">
                    <a16:rowId xmlns:a16="http://schemas.microsoft.com/office/drawing/2014/main" val="1121791970"/>
                  </a:ext>
                </a:extLst>
              </a:tr>
              <a:tr h="656661">
                <a:tc>
                  <a:txBody>
                    <a:bodyPr/>
                    <a:lstStyle/>
                    <a:p>
                      <a:pPr marL="0" marR="226695" algn="ctr">
                        <a:lnSpc>
                          <a:spcPct val="150000"/>
                        </a:lnSpc>
                        <a:spcBef>
                          <a:spcPts val="1715"/>
                        </a:spcBef>
                        <a:buNone/>
                      </a:pPr>
                      <a:r>
                        <a:rPr lang="en-US" sz="2400" dirty="0">
                          <a:effectLst/>
                          <a:latin typeface="Times New Roman" panose="02020603050405020304" pitchFamily="18" charset="0"/>
                          <a:ea typeface="Times New Roman" panose="02020603050405020304" pitchFamily="18" charset="0"/>
                          <a:cs typeface="Arial" panose="020B0604020202020204" pitchFamily="34" charset="0"/>
                        </a:rPr>
                        <a:t>Broker_Appointment_Listing</a:t>
                      </a:r>
                    </a:p>
                  </a:txBody>
                  <a:tcPr marL="68580" marR="68580" marT="0" marB="0" anchor="ctr"/>
                </a:tc>
                <a:tc>
                  <a:txBody>
                    <a:bodyPr/>
                    <a:lstStyle/>
                    <a:p>
                      <a:pPr marL="0" marR="226695" algn="ctr">
                        <a:lnSpc>
                          <a:spcPct val="150000"/>
                        </a:lnSpc>
                        <a:spcBef>
                          <a:spcPts val="1715"/>
                        </a:spcBef>
                        <a:buNone/>
                      </a:pPr>
                      <a:r>
                        <a:rPr lang="en-US" sz="2400" dirty="0">
                          <a:effectLst/>
                          <a:latin typeface="Times New Roman" panose="02020603050405020304" pitchFamily="18" charset="0"/>
                          <a:ea typeface="Times New Roman" panose="02020603050405020304" pitchFamily="18" charset="0"/>
                          <a:cs typeface="Arial" panose="020B0604020202020204" pitchFamily="34" charset="0"/>
                        </a:rPr>
                        <a:t>Find Appointment and Listing per Broker</a:t>
                      </a:r>
                    </a:p>
                  </a:txBody>
                  <a:tcPr marL="68580" marR="68580" marT="0" marB="0" anchor="ctr"/>
                </a:tc>
                <a:extLst>
                  <a:ext uri="{0D108BD9-81ED-4DB2-BD59-A6C34878D82A}">
                    <a16:rowId xmlns:a16="http://schemas.microsoft.com/office/drawing/2014/main" val="661996066"/>
                  </a:ext>
                </a:extLst>
              </a:tr>
              <a:tr h="656661">
                <a:tc>
                  <a:txBody>
                    <a:bodyPr/>
                    <a:lstStyle/>
                    <a:p>
                      <a:pPr marL="0" marR="226695" algn="ctr">
                        <a:lnSpc>
                          <a:spcPct val="150000"/>
                        </a:lnSpc>
                        <a:spcBef>
                          <a:spcPts val="1715"/>
                        </a:spcBef>
                        <a:buNone/>
                      </a:pPr>
                      <a:r>
                        <a:rPr lang="en-US" sz="2400" dirty="0">
                          <a:effectLst/>
                          <a:latin typeface="Times New Roman" panose="02020603050405020304" pitchFamily="18" charset="0"/>
                          <a:ea typeface="Times New Roman" panose="02020603050405020304" pitchFamily="18" charset="0"/>
                          <a:cs typeface="Arial" panose="020B0604020202020204" pitchFamily="34" charset="0"/>
                        </a:rPr>
                        <a:t>Broker_Commission</a:t>
                      </a:r>
                    </a:p>
                  </a:txBody>
                  <a:tcPr marL="68580" marR="68580" marT="0" marB="0" anchor="ctr"/>
                </a:tc>
                <a:tc>
                  <a:txBody>
                    <a:bodyPr/>
                    <a:lstStyle/>
                    <a:p>
                      <a:pPr marL="0" marR="226695" algn="ctr">
                        <a:lnSpc>
                          <a:spcPct val="150000"/>
                        </a:lnSpc>
                        <a:spcBef>
                          <a:spcPts val="1715"/>
                        </a:spcBef>
                        <a:buNone/>
                      </a:pPr>
                      <a:r>
                        <a:rPr lang="en-US" sz="2400" dirty="0">
                          <a:effectLst/>
                          <a:latin typeface="Times New Roman" panose="02020603050405020304" pitchFamily="18" charset="0"/>
                          <a:ea typeface="Times New Roman" panose="02020603050405020304" pitchFamily="18" charset="0"/>
                          <a:cs typeface="Arial" panose="020B0604020202020204" pitchFamily="34" charset="0"/>
                        </a:rPr>
                        <a:t>Appear every Broker has Total Commission Earned</a:t>
                      </a:r>
                    </a:p>
                  </a:txBody>
                  <a:tcPr marL="68580" marR="68580" marT="0" marB="0" anchor="ctr"/>
                </a:tc>
                <a:extLst>
                  <a:ext uri="{0D108BD9-81ED-4DB2-BD59-A6C34878D82A}">
                    <a16:rowId xmlns:a16="http://schemas.microsoft.com/office/drawing/2014/main" val="1683199410"/>
                  </a:ext>
                </a:extLst>
              </a:tr>
              <a:tr h="656661">
                <a:tc>
                  <a:txBody>
                    <a:bodyPr/>
                    <a:lstStyle/>
                    <a:p>
                      <a:pPr marL="0" marR="226695" algn="ctr">
                        <a:lnSpc>
                          <a:spcPct val="150000"/>
                        </a:lnSpc>
                        <a:spcBef>
                          <a:spcPts val="1715"/>
                        </a:spcBef>
                        <a:buNone/>
                      </a:pPr>
                      <a:r>
                        <a:rPr lang="en-US" sz="2400" dirty="0">
                          <a:effectLst/>
                          <a:latin typeface="Times New Roman" panose="02020603050405020304" pitchFamily="18" charset="0"/>
                          <a:ea typeface="Times New Roman" panose="02020603050405020304" pitchFamily="18" charset="0"/>
                          <a:cs typeface="Arial" panose="020B0604020202020204" pitchFamily="34" charset="0"/>
                        </a:rPr>
                        <a:t>Broker_Performance</a:t>
                      </a:r>
                    </a:p>
                  </a:txBody>
                  <a:tcPr marL="68580" marR="68580" marT="0" marB="0" anchor="ctr"/>
                </a:tc>
                <a:tc>
                  <a:txBody>
                    <a:bodyPr/>
                    <a:lstStyle/>
                    <a:p>
                      <a:pPr marL="0" marR="226695" algn="ctr">
                        <a:lnSpc>
                          <a:spcPct val="150000"/>
                        </a:lnSpc>
                        <a:spcBef>
                          <a:spcPts val="1715"/>
                        </a:spcBef>
                        <a:buNone/>
                      </a:pPr>
                      <a:r>
                        <a:rPr lang="en-US" sz="2400" dirty="0">
                          <a:effectLst/>
                          <a:latin typeface="Times New Roman" panose="02020603050405020304" pitchFamily="18" charset="0"/>
                          <a:ea typeface="Times New Roman" panose="02020603050405020304" pitchFamily="18" charset="0"/>
                          <a:cs typeface="Arial" panose="020B0604020202020204" pitchFamily="34" charset="0"/>
                        </a:rPr>
                        <a:t>Find Number of deals and Total Revenue per Broker</a:t>
                      </a:r>
                    </a:p>
                  </a:txBody>
                  <a:tcPr marL="68580" marR="68580" marT="0" marB="0" anchor="ctr"/>
                </a:tc>
                <a:extLst>
                  <a:ext uri="{0D108BD9-81ED-4DB2-BD59-A6C34878D82A}">
                    <a16:rowId xmlns:a16="http://schemas.microsoft.com/office/drawing/2014/main" val="2978089305"/>
                  </a:ext>
                </a:extLst>
              </a:tr>
              <a:tr h="656661">
                <a:tc>
                  <a:txBody>
                    <a:bodyPr/>
                    <a:lstStyle/>
                    <a:p>
                      <a:pPr marL="0" marR="226695" algn="ctr">
                        <a:lnSpc>
                          <a:spcPct val="150000"/>
                        </a:lnSpc>
                        <a:spcBef>
                          <a:spcPts val="1715"/>
                        </a:spcBef>
                        <a:buNone/>
                      </a:pPr>
                      <a:r>
                        <a:rPr lang="en-US" sz="2400" dirty="0">
                          <a:effectLst/>
                          <a:latin typeface="Times New Roman" panose="02020603050405020304" pitchFamily="18" charset="0"/>
                          <a:ea typeface="Times New Roman" panose="02020603050405020304" pitchFamily="18" charset="0"/>
                          <a:cs typeface="Arial" panose="020B0604020202020204" pitchFamily="34" charset="0"/>
                        </a:rPr>
                        <a:t>Client_Overview</a:t>
                      </a:r>
                    </a:p>
                  </a:txBody>
                  <a:tcPr marL="68580" marR="68580" marT="0" marB="0" anchor="ctr"/>
                </a:tc>
                <a:tc>
                  <a:txBody>
                    <a:bodyPr/>
                    <a:lstStyle/>
                    <a:p>
                      <a:pPr marL="0" marR="226695" algn="ctr">
                        <a:lnSpc>
                          <a:spcPct val="150000"/>
                        </a:lnSpc>
                        <a:spcBef>
                          <a:spcPts val="1715"/>
                        </a:spcBef>
                        <a:buNone/>
                      </a:pPr>
                      <a:r>
                        <a:rPr lang="en-US" sz="2400" dirty="0">
                          <a:effectLst/>
                          <a:latin typeface="Times New Roman" panose="02020603050405020304" pitchFamily="18" charset="0"/>
                          <a:ea typeface="Times New Roman" panose="02020603050405020304" pitchFamily="18" charset="0"/>
                          <a:cs typeface="Arial" panose="020B0604020202020204" pitchFamily="34" charset="0"/>
                        </a:rPr>
                        <a:t>Appear Information about Client</a:t>
                      </a:r>
                    </a:p>
                  </a:txBody>
                  <a:tcPr marL="68580" marR="68580" marT="0" marB="0" anchor="ctr"/>
                </a:tc>
                <a:extLst>
                  <a:ext uri="{0D108BD9-81ED-4DB2-BD59-A6C34878D82A}">
                    <a16:rowId xmlns:a16="http://schemas.microsoft.com/office/drawing/2014/main" val="3206208776"/>
                  </a:ext>
                </a:extLst>
              </a:tr>
              <a:tr h="656661">
                <a:tc>
                  <a:txBody>
                    <a:bodyPr/>
                    <a:lstStyle/>
                    <a:p>
                      <a:pPr marL="0" marR="226695" algn="ctr">
                        <a:lnSpc>
                          <a:spcPct val="150000"/>
                        </a:lnSpc>
                        <a:spcBef>
                          <a:spcPts val="1715"/>
                        </a:spcBef>
                        <a:buNone/>
                      </a:pPr>
                      <a:r>
                        <a:rPr lang="en-US" sz="2400" dirty="0">
                          <a:effectLst/>
                          <a:latin typeface="Times New Roman" panose="02020603050405020304" pitchFamily="18" charset="0"/>
                          <a:ea typeface="Times New Roman" panose="02020603050405020304" pitchFamily="18" charset="0"/>
                          <a:cs typeface="Arial" panose="020B0604020202020204" pitchFamily="34" charset="0"/>
                        </a:rPr>
                        <a:t>Client_Payment</a:t>
                      </a:r>
                    </a:p>
                  </a:txBody>
                  <a:tcPr marL="68580" marR="68580" marT="0" marB="0" anchor="ctr"/>
                </a:tc>
                <a:tc>
                  <a:txBody>
                    <a:bodyPr/>
                    <a:lstStyle/>
                    <a:p>
                      <a:pPr marL="0" marR="226695" algn="ctr">
                        <a:lnSpc>
                          <a:spcPct val="150000"/>
                        </a:lnSpc>
                        <a:spcBef>
                          <a:spcPts val="1715"/>
                        </a:spcBef>
                        <a:buNone/>
                      </a:pPr>
                      <a:r>
                        <a:rPr lang="en-US" sz="2400">
                          <a:effectLst/>
                          <a:latin typeface="Times New Roman" panose="02020603050405020304" pitchFamily="18" charset="0"/>
                          <a:ea typeface="Times New Roman" panose="02020603050405020304" pitchFamily="18" charset="0"/>
                          <a:cs typeface="Arial" panose="020B0604020202020204" pitchFamily="34" charset="0"/>
                        </a:rPr>
                        <a:t>Appear Client name and number of payment and total pay</a:t>
                      </a:r>
                    </a:p>
                  </a:txBody>
                  <a:tcPr marL="68580" marR="68580" marT="0" marB="0" anchor="ctr"/>
                </a:tc>
                <a:extLst>
                  <a:ext uri="{0D108BD9-81ED-4DB2-BD59-A6C34878D82A}">
                    <a16:rowId xmlns:a16="http://schemas.microsoft.com/office/drawing/2014/main" val="88785165"/>
                  </a:ext>
                </a:extLst>
              </a:tr>
              <a:tr h="656661">
                <a:tc>
                  <a:txBody>
                    <a:bodyPr/>
                    <a:lstStyle/>
                    <a:p>
                      <a:pPr marL="0" marR="226695" algn="ctr">
                        <a:lnSpc>
                          <a:spcPct val="150000"/>
                        </a:lnSpc>
                        <a:spcBef>
                          <a:spcPts val="1715"/>
                        </a:spcBef>
                        <a:buNone/>
                      </a:pPr>
                      <a:r>
                        <a:rPr lang="en-US" sz="2400" dirty="0">
                          <a:effectLst/>
                          <a:latin typeface="Times New Roman" panose="02020603050405020304" pitchFamily="18" charset="0"/>
                          <a:ea typeface="Times New Roman" panose="02020603050405020304" pitchFamily="18" charset="0"/>
                          <a:cs typeface="Arial" panose="020B0604020202020204" pitchFamily="34" charset="0"/>
                        </a:rPr>
                        <a:t>Employee_Appointment_Listing</a:t>
                      </a:r>
                    </a:p>
                  </a:txBody>
                  <a:tcPr marL="68580" marR="68580" marT="0" marB="0" anchor="ctr"/>
                </a:tc>
                <a:tc>
                  <a:txBody>
                    <a:bodyPr/>
                    <a:lstStyle/>
                    <a:p>
                      <a:pPr marL="0" marR="226695" algn="ctr">
                        <a:lnSpc>
                          <a:spcPct val="150000"/>
                        </a:lnSpc>
                        <a:spcBef>
                          <a:spcPts val="1715"/>
                        </a:spcBef>
                        <a:buNone/>
                      </a:pPr>
                      <a:r>
                        <a:rPr lang="en-US" sz="2400">
                          <a:effectLst/>
                          <a:latin typeface="Times New Roman" panose="02020603050405020304" pitchFamily="18" charset="0"/>
                          <a:ea typeface="Times New Roman" panose="02020603050405020304" pitchFamily="18" charset="0"/>
                          <a:cs typeface="Arial" panose="020B0604020202020204" pitchFamily="34" charset="0"/>
                        </a:rPr>
                        <a:t>Find Number of Appointment and number of Listing by Employee </a:t>
                      </a:r>
                    </a:p>
                  </a:txBody>
                  <a:tcPr marL="68580" marR="68580" marT="0" marB="0" anchor="ctr"/>
                </a:tc>
                <a:extLst>
                  <a:ext uri="{0D108BD9-81ED-4DB2-BD59-A6C34878D82A}">
                    <a16:rowId xmlns:a16="http://schemas.microsoft.com/office/drawing/2014/main" val="1746864487"/>
                  </a:ext>
                </a:extLst>
              </a:tr>
              <a:tr h="656661">
                <a:tc>
                  <a:txBody>
                    <a:bodyPr/>
                    <a:lstStyle/>
                    <a:p>
                      <a:pPr marL="0" marR="226695" algn="ctr">
                        <a:lnSpc>
                          <a:spcPct val="150000"/>
                        </a:lnSpc>
                        <a:spcBef>
                          <a:spcPts val="1715"/>
                        </a:spcBef>
                        <a:buNone/>
                      </a:pPr>
                      <a:r>
                        <a:rPr lang="en-US" sz="2400" dirty="0">
                          <a:effectLst/>
                          <a:latin typeface="Times New Roman" panose="02020603050405020304" pitchFamily="18" charset="0"/>
                          <a:ea typeface="Times New Roman" panose="02020603050405020304" pitchFamily="18" charset="0"/>
                          <a:cs typeface="Arial" panose="020B0604020202020204" pitchFamily="34" charset="0"/>
                        </a:rPr>
                        <a:t>Employee_Commission</a:t>
                      </a:r>
                    </a:p>
                  </a:txBody>
                  <a:tcPr marL="68580" marR="68580" marT="0" marB="0" anchor="ctr"/>
                </a:tc>
                <a:tc>
                  <a:txBody>
                    <a:bodyPr/>
                    <a:lstStyle/>
                    <a:p>
                      <a:pPr marL="0" marR="226695" algn="ctr">
                        <a:lnSpc>
                          <a:spcPct val="150000"/>
                        </a:lnSpc>
                        <a:spcBef>
                          <a:spcPts val="1715"/>
                        </a:spcBef>
                        <a:buNone/>
                      </a:pPr>
                      <a:r>
                        <a:rPr lang="en-US" sz="2400" dirty="0">
                          <a:effectLst/>
                          <a:latin typeface="Times New Roman" panose="02020603050405020304" pitchFamily="18" charset="0"/>
                          <a:ea typeface="Times New Roman" panose="02020603050405020304" pitchFamily="18" charset="0"/>
                          <a:cs typeface="Arial" panose="020B0604020202020204" pitchFamily="34" charset="0"/>
                        </a:rPr>
                        <a:t>Appear every Employee has Total Commission Earned</a:t>
                      </a:r>
                    </a:p>
                  </a:txBody>
                  <a:tcPr marL="68580" marR="68580" marT="0" marB="0" anchor="ctr"/>
                </a:tc>
                <a:extLst>
                  <a:ext uri="{0D108BD9-81ED-4DB2-BD59-A6C34878D82A}">
                    <a16:rowId xmlns:a16="http://schemas.microsoft.com/office/drawing/2014/main" val="1109113424"/>
                  </a:ext>
                </a:extLst>
              </a:tr>
            </a:tbl>
          </a:graphicData>
        </a:graphic>
      </p:graphicFrame>
    </p:spTree>
    <p:extLst>
      <p:ext uri="{BB962C8B-B14F-4D97-AF65-F5344CB8AC3E}">
        <p14:creationId xmlns:p14="http://schemas.microsoft.com/office/powerpoint/2010/main" val="30698130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5A7768-B5C5-ED2C-9DFA-8D541408DC42}"/>
            </a:ext>
          </a:extLst>
        </p:cNvPr>
        <p:cNvGrpSpPr/>
        <p:nvPr/>
      </p:nvGrpSpPr>
      <p:grpSpPr>
        <a:xfrm>
          <a:off x="0" y="0"/>
          <a:ext cx="0" cy="0"/>
          <a:chOff x="0" y="0"/>
          <a:chExt cx="0" cy="0"/>
        </a:xfrm>
      </p:grpSpPr>
      <p:grpSp>
        <p:nvGrpSpPr>
          <p:cNvPr id="3" name="Group 3">
            <a:extLst>
              <a:ext uri="{FF2B5EF4-FFF2-40B4-BE49-F238E27FC236}">
                <a16:creationId xmlns:a16="http://schemas.microsoft.com/office/drawing/2014/main" id="{6442E6C4-5828-9696-5617-D186E078510A}"/>
              </a:ext>
            </a:extLst>
          </p:cNvPr>
          <p:cNvGrpSpPr/>
          <p:nvPr/>
        </p:nvGrpSpPr>
        <p:grpSpPr>
          <a:xfrm>
            <a:off x="-1345187" y="0"/>
            <a:ext cx="6662939" cy="762000"/>
            <a:chOff x="0" y="0"/>
            <a:chExt cx="1754848" cy="200691"/>
          </a:xfrm>
        </p:grpSpPr>
        <p:sp>
          <p:nvSpPr>
            <p:cNvPr id="4" name="Freeform 4">
              <a:extLst>
                <a:ext uri="{FF2B5EF4-FFF2-40B4-BE49-F238E27FC236}">
                  <a16:creationId xmlns:a16="http://schemas.microsoft.com/office/drawing/2014/main" id="{C3EFFD73-77CC-E612-5B32-63BA6FBB4CDE}"/>
                </a:ext>
              </a:extLst>
            </p:cNvPr>
            <p:cNvSpPr/>
            <p:nvPr/>
          </p:nvSpPr>
          <p:spPr>
            <a:xfrm>
              <a:off x="0" y="0"/>
              <a:ext cx="1754848" cy="200691"/>
            </a:xfrm>
            <a:custGeom>
              <a:avLst/>
              <a:gdLst/>
              <a:ahLst/>
              <a:cxnLst/>
              <a:rect l="l" t="t" r="r" b="b"/>
              <a:pathLst>
                <a:path w="1754848" h="200691">
                  <a:moveTo>
                    <a:pt x="203200" y="0"/>
                  </a:moveTo>
                  <a:lnTo>
                    <a:pt x="1754848" y="0"/>
                  </a:lnTo>
                  <a:lnTo>
                    <a:pt x="1551648" y="200691"/>
                  </a:lnTo>
                  <a:lnTo>
                    <a:pt x="0" y="200691"/>
                  </a:lnTo>
                  <a:lnTo>
                    <a:pt x="203200" y="0"/>
                  </a:lnTo>
                  <a:close/>
                </a:path>
              </a:pathLst>
            </a:custGeom>
            <a:solidFill>
              <a:srgbClr val="255C8C"/>
            </a:solidFill>
          </p:spPr>
        </p:sp>
        <p:sp>
          <p:nvSpPr>
            <p:cNvPr id="5" name="TextBox 5">
              <a:extLst>
                <a:ext uri="{FF2B5EF4-FFF2-40B4-BE49-F238E27FC236}">
                  <a16:creationId xmlns:a16="http://schemas.microsoft.com/office/drawing/2014/main" id="{A12C16F0-77DB-A9A1-301F-FD0F4615DEEB}"/>
                </a:ext>
              </a:extLst>
            </p:cNvPr>
            <p:cNvSpPr txBox="1"/>
            <p:nvPr/>
          </p:nvSpPr>
          <p:spPr>
            <a:xfrm>
              <a:off x="101600" y="-47625"/>
              <a:ext cx="1551648" cy="248316"/>
            </a:xfrm>
            <a:prstGeom prst="rect">
              <a:avLst/>
            </a:prstGeom>
          </p:spPr>
          <p:txBody>
            <a:bodyPr lIns="50800" tIns="50800" rIns="50800" bIns="50800" rtlCol="0" anchor="ctr"/>
            <a:lstStyle/>
            <a:p>
              <a:pPr algn="ctr">
                <a:lnSpc>
                  <a:spcPts val="2940"/>
                </a:lnSpc>
              </a:pPr>
              <a:endParaRPr/>
            </a:p>
          </p:txBody>
        </p:sp>
      </p:grpSp>
      <p:grpSp>
        <p:nvGrpSpPr>
          <p:cNvPr id="6" name="Group 6">
            <a:extLst>
              <a:ext uri="{FF2B5EF4-FFF2-40B4-BE49-F238E27FC236}">
                <a16:creationId xmlns:a16="http://schemas.microsoft.com/office/drawing/2014/main" id="{F8FF11D2-EEEF-B523-1548-507AF633DBA8}"/>
              </a:ext>
            </a:extLst>
          </p:cNvPr>
          <p:cNvGrpSpPr/>
          <p:nvPr/>
        </p:nvGrpSpPr>
        <p:grpSpPr>
          <a:xfrm rot="-10800000">
            <a:off x="12801600" y="9525000"/>
            <a:ext cx="6662939" cy="762000"/>
            <a:chOff x="0" y="0"/>
            <a:chExt cx="1754848" cy="200691"/>
          </a:xfrm>
        </p:grpSpPr>
        <p:sp>
          <p:nvSpPr>
            <p:cNvPr id="7" name="Freeform 7">
              <a:extLst>
                <a:ext uri="{FF2B5EF4-FFF2-40B4-BE49-F238E27FC236}">
                  <a16:creationId xmlns:a16="http://schemas.microsoft.com/office/drawing/2014/main" id="{E7028D8B-3F52-D879-5476-2CA0E54C3346}"/>
                </a:ext>
              </a:extLst>
            </p:cNvPr>
            <p:cNvSpPr/>
            <p:nvPr/>
          </p:nvSpPr>
          <p:spPr>
            <a:xfrm>
              <a:off x="0" y="0"/>
              <a:ext cx="1754848" cy="200691"/>
            </a:xfrm>
            <a:custGeom>
              <a:avLst/>
              <a:gdLst/>
              <a:ahLst/>
              <a:cxnLst/>
              <a:rect l="l" t="t" r="r" b="b"/>
              <a:pathLst>
                <a:path w="1754848" h="200691">
                  <a:moveTo>
                    <a:pt x="203200" y="0"/>
                  </a:moveTo>
                  <a:lnTo>
                    <a:pt x="1754848" y="0"/>
                  </a:lnTo>
                  <a:lnTo>
                    <a:pt x="1551648" y="200691"/>
                  </a:lnTo>
                  <a:lnTo>
                    <a:pt x="0" y="200691"/>
                  </a:lnTo>
                  <a:lnTo>
                    <a:pt x="203200" y="0"/>
                  </a:lnTo>
                  <a:close/>
                </a:path>
              </a:pathLst>
            </a:custGeom>
            <a:solidFill>
              <a:srgbClr val="255C8C"/>
            </a:solidFill>
          </p:spPr>
        </p:sp>
        <p:sp>
          <p:nvSpPr>
            <p:cNvPr id="8" name="TextBox 8">
              <a:extLst>
                <a:ext uri="{FF2B5EF4-FFF2-40B4-BE49-F238E27FC236}">
                  <a16:creationId xmlns:a16="http://schemas.microsoft.com/office/drawing/2014/main" id="{23B1B6A5-6B20-75D1-D4B3-9EF792FA285C}"/>
                </a:ext>
              </a:extLst>
            </p:cNvPr>
            <p:cNvSpPr txBox="1"/>
            <p:nvPr/>
          </p:nvSpPr>
          <p:spPr>
            <a:xfrm>
              <a:off x="101600" y="-47625"/>
              <a:ext cx="1551648" cy="248316"/>
            </a:xfrm>
            <a:prstGeom prst="rect">
              <a:avLst/>
            </a:prstGeom>
          </p:spPr>
          <p:txBody>
            <a:bodyPr lIns="50800" tIns="50800" rIns="50800" bIns="50800" rtlCol="0" anchor="ctr"/>
            <a:lstStyle/>
            <a:p>
              <a:pPr algn="ctr">
                <a:lnSpc>
                  <a:spcPts val="2940"/>
                </a:lnSpc>
              </a:pPr>
              <a:endParaRPr/>
            </a:p>
          </p:txBody>
        </p:sp>
      </p:grpSp>
      <p:sp>
        <p:nvSpPr>
          <p:cNvPr id="12" name="TextBox 12">
            <a:extLst>
              <a:ext uri="{FF2B5EF4-FFF2-40B4-BE49-F238E27FC236}">
                <a16:creationId xmlns:a16="http://schemas.microsoft.com/office/drawing/2014/main" id="{28537D32-37F8-8718-5081-0C72DC162D42}"/>
              </a:ext>
            </a:extLst>
          </p:cNvPr>
          <p:cNvSpPr txBox="1"/>
          <p:nvPr/>
        </p:nvSpPr>
        <p:spPr>
          <a:xfrm>
            <a:off x="599364" y="1109551"/>
            <a:ext cx="8468436" cy="1974900"/>
          </a:xfrm>
          <a:prstGeom prst="rect">
            <a:avLst/>
          </a:prstGeom>
        </p:spPr>
        <p:txBody>
          <a:bodyPr wrap="square" lIns="0" tIns="0" rIns="0" bIns="0" rtlCol="0" anchor="t">
            <a:spAutoFit/>
          </a:bodyPr>
          <a:lstStyle/>
          <a:p>
            <a:pPr>
              <a:lnSpc>
                <a:spcPts val="7700"/>
              </a:lnSpc>
            </a:pPr>
            <a:r>
              <a:rPr lang="en-US" sz="6000" b="1" dirty="0">
                <a:solidFill>
                  <a:srgbClr val="255C8C"/>
                </a:solidFill>
                <a:latin typeface="Open Sans 1 Bold"/>
                <a:ea typeface="Open Sans 1 Bold"/>
                <a:cs typeface="Open Sans 1 Bold"/>
                <a:sym typeface="Open Sans 1 Bold"/>
              </a:rPr>
              <a:t>01.  Views </a:t>
            </a:r>
          </a:p>
          <a:p>
            <a:pPr algn="l">
              <a:lnSpc>
                <a:spcPts val="7700"/>
              </a:lnSpc>
            </a:pPr>
            <a:endParaRPr lang="en-US" sz="6000" b="1" dirty="0">
              <a:solidFill>
                <a:srgbClr val="255C8C"/>
              </a:solidFill>
              <a:latin typeface="HK Grotesk Bold"/>
              <a:ea typeface="HK Grotesk Bold"/>
              <a:cs typeface="HK Grotesk Bold"/>
              <a:sym typeface="HK Grotesk Bold"/>
            </a:endParaRPr>
          </a:p>
        </p:txBody>
      </p:sp>
      <p:graphicFrame>
        <p:nvGraphicFramePr>
          <p:cNvPr id="2" name="Table 1">
            <a:extLst>
              <a:ext uri="{FF2B5EF4-FFF2-40B4-BE49-F238E27FC236}">
                <a16:creationId xmlns:a16="http://schemas.microsoft.com/office/drawing/2014/main" id="{7F209CED-F87E-3F83-95EB-7BB53BA4D329}"/>
              </a:ext>
            </a:extLst>
          </p:cNvPr>
          <p:cNvGraphicFramePr>
            <a:graphicFrameLocks noGrp="1"/>
          </p:cNvGraphicFramePr>
          <p:nvPr>
            <p:extLst>
              <p:ext uri="{D42A27DB-BD31-4B8C-83A1-F6EECF244321}">
                <p14:modId xmlns:p14="http://schemas.microsoft.com/office/powerpoint/2010/main" val="2965521717"/>
              </p:ext>
            </p:extLst>
          </p:nvPr>
        </p:nvGraphicFramePr>
        <p:xfrm>
          <a:off x="1143000" y="2120901"/>
          <a:ext cx="16916400" cy="6659743"/>
        </p:xfrm>
        <a:graphic>
          <a:graphicData uri="http://schemas.openxmlformats.org/drawingml/2006/table">
            <a:tbl>
              <a:tblPr firstRow="1" bandRow="1">
                <a:tableStyleId>{5C22544A-7EE6-4342-B048-85BDC9FD1C3A}</a:tableStyleId>
              </a:tblPr>
              <a:tblGrid>
                <a:gridCol w="8458200">
                  <a:extLst>
                    <a:ext uri="{9D8B030D-6E8A-4147-A177-3AD203B41FA5}">
                      <a16:colId xmlns:a16="http://schemas.microsoft.com/office/drawing/2014/main" val="1862198135"/>
                    </a:ext>
                  </a:extLst>
                </a:gridCol>
                <a:gridCol w="8458200">
                  <a:extLst>
                    <a:ext uri="{9D8B030D-6E8A-4147-A177-3AD203B41FA5}">
                      <a16:colId xmlns:a16="http://schemas.microsoft.com/office/drawing/2014/main" val="584690526"/>
                    </a:ext>
                  </a:extLst>
                </a:gridCol>
              </a:tblGrid>
              <a:tr h="656661">
                <a:tc>
                  <a:txBody>
                    <a:bodyPr/>
                    <a:lstStyle/>
                    <a:p>
                      <a:pPr algn="ctr"/>
                      <a:r>
                        <a:rPr lang="en-US" sz="3600" b="1" dirty="0">
                          <a:solidFill>
                            <a:schemeClr val="bg1"/>
                          </a:solidFill>
                          <a:latin typeface="Open Sans 1 Bold"/>
                          <a:ea typeface="Open Sans 1 Bold"/>
                          <a:cs typeface="Open Sans 1 Bold"/>
                          <a:sym typeface="Open Sans 1 Bold"/>
                        </a:rPr>
                        <a:t>View Name</a:t>
                      </a:r>
                      <a:endParaRPr lang="en-US" sz="3600" dirty="0">
                        <a:solidFill>
                          <a:schemeClr val="bg1"/>
                        </a:solidFill>
                      </a:endParaRPr>
                    </a:p>
                  </a:txBody>
                  <a:tcPr anchor="ctr"/>
                </a:tc>
                <a:tc>
                  <a:txBody>
                    <a:bodyPr/>
                    <a:lstStyle/>
                    <a:p>
                      <a:pPr algn="ctr"/>
                      <a:r>
                        <a:rPr lang="en-US" sz="3600" dirty="0"/>
                        <a:t>Definition</a:t>
                      </a:r>
                    </a:p>
                  </a:txBody>
                  <a:tcPr/>
                </a:tc>
                <a:extLst>
                  <a:ext uri="{0D108BD9-81ED-4DB2-BD59-A6C34878D82A}">
                    <a16:rowId xmlns:a16="http://schemas.microsoft.com/office/drawing/2014/main" val="1402768461"/>
                  </a:ext>
                </a:extLst>
              </a:tr>
              <a:tr h="656661">
                <a:tc>
                  <a:txBody>
                    <a:bodyPr/>
                    <a:lstStyle/>
                    <a:p>
                      <a:pPr marL="0" marR="226695" algn="ctr">
                        <a:lnSpc>
                          <a:spcPct val="150000"/>
                        </a:lnSpc>
                        <a:spcBef>
                          <a:spcPts val="1715"/>
                        </a:spcBef>
                        <a:buNone/>
                      </a:pPr>
                      <a:r>
                        <a:rPr lang="en-US" sz="2400" dirty="0">
                          <a:effectLst/>
                          <a:latin typeface="Times New Roman" panose="02020603050405020304" pitchFamily="18" charset="0"/>
                          <a:ea typeface="Times New Roman" panose="02020603050405020304" pitchFamily="18" charset="0"/>
                          <a:cs typeface="Arial" panose="020B0604020202020204" pitchFamily="34" charset="0"/>
                        </a:rPr>
                        <a:t>Listing_Broker_Details</a:t>
                      </a:r>
                    </a:p>
                  </a:txBody>
                  <a:tcPr marL="68580" marR="68580" marT="0" marB="0" anchor="ctr"/>
                </a:tc>
                <a:tc>
                  <a:txBody>
                    <a:bodyPr/>
                    <a:lstStyle/>
                    <a:p>
                      <a:pPr marL="0" marR="226695" algn="ctr">
                        <a:lnSpc>
                          <a:spcPct val="150000"/>
                        </a:lnSpc>
                        <a:spcBef>
                          <a:spcPts val="1715"/>
                        </a:spcBef>
                        <a:buNone/>
                      </a:pPr>
                      <a:r>
                        <a:rPr lang="en-US" sz="2400" dirty="0">
                          <a:effectLst/>
                          <a:latin typeface="Times New Roman" panose="02020603050405020304" pitchFamily="18" charset="0"/>
                          <a:ea typeface="Times New Roman" panose="02020603050405020304" pitchFamily="18" charset="0"/>
                          <a:cs typeface="Arial" panose="020B0604020202020204" pitchFamily="34" charset="0"/>
                        </a:rPr>
                        <a:t>Find every listing and Broker Name make this list</a:t>
                      </a:r>
                    </a:p>
                  </a:txBody>
                  <a:tcPr marL="68580" marR="68580" marT="0" marB="0" anchor="ctr"/>
                </a:tc>
                <a:extLst>
                  <a:ext uri="{0D108BD9-81ED-4DB2-BD59-A6C34878D82A}">
                    <a16:rowId xmlns:a16="http://schemas.microsoft.com/office/drawing/2014/main" val="2049612376"/>
                  </a:ext>
                </a:extLst>
              </a:tr>
              <a:tr h="656661">
                <a:tc>
                  <a:txBody>
                    <a:bodyPr/>
                    <a:lstStyle/>
                    <a:p>
                      <a:pPr marL="0" marR="226695" algn="ctr">
                        <a:lnSpc>
                          <a:spcPct val="150000"/>
                        </a:lnSpc>
                        <a:spcBef>
                          <a:spcPts val="1715"/>
                        </a:spcBef>
                        <a:buNone/>
                      </a:pPr>
                      <a:r>
                        <a:rPr lang="en-US" sz="2400" dirty="0">
                          <a:effectLst/>
                          <a:latin typeface="Times New Roman" panose="02020603050405020304" pitchFamily="18" charset="0"/>
                          <a:ea typeface="Times New Roman" panose="02020603050405020304" pitchFamily="18" charset="0"/>
                          <a:cs typeface="Arial" panose="020B0604020202020204" pitchFamily="34" charset="0"/>
                        </a:rPr>
                        <a:t>Listing_Status</a:t>
                      </a:r>
                    </a:p>
                  </a:txBody>
                  <a:tcPr marL="68580" marR="68580" marT="0" marB="0" anchor="ctr"/>
                </a:tc>
                <a:tc>
                  <a:txBody>
                    <a:bodyPr/>
                    <a:lstStyle/>
                    <a:p>
                      <a:pPr marL="0" marR="226695" algn="ctr">
                        <a:lnSpc>
                          <a:spcPct val="150000"/>
                        </a:lnSpc>
                        <a:spcBef>
                          <a:spcPts val="1715"/>
                        </a:spcBef>
                        <a:buNone/>
                      </a:pPr>
                      <a:r>
                        <a:rPr lang="en-US" sz="2400">
                          <a:effectLst/>
                          <a:latin typeface="Times New Roman" panose="02020603050405020304" pitchFamily="18" charset="0"/>
                          <a:ea typeface="Times New Roman" panose="02020603050405020304" pitchFamily="18" charset="0"/>
                          <a:cs typeface="Arial" panose="020B0604020202020204" pitchFamily="34" charset="0"/>
                        </a:rPr>
                        <a:t>Count every listing by Status </a:t>
                      </a:r>
                    </a:p>
                  </a:txBody>
                  <a:tcPr marL="68580" marR="68580" marT="0" marB="0" anchor="ctr"/>
                </a:tc>
                <a:extLst>
                  <a:ext uri="{0D108BD9-81ED-4DB2-BD59-A6C34878D82A}">
                    <a16:rowId xmlns:a16="http://schemas.microsoft.com/office/drawing/2014/main" val="1922148061"/>
                  </a:ext>
                </a:extLst>
              </a:tr>
              <a:tr h="656661">
                <a:tc>
                  <a:txBody>
                    <a:bodyPr/>
                    <a:lstStyle/>
                    <a:p>
                      <a:pPr marL="0" marR="226695" algn="ctr">
                        <a:lnSpc>
                          <a:spcPct val="150000"/>
                        </a:lnSpc>
                        <a:spcBef>
                          <a:spcPts val="1715"/>
                        </a:spcBef>
                        <a:buNone/>
                      </a:pPr>
                      <a:r>
                        <a:rPr lang="en-US" sz="2400" dirty="0">
                          <a:effectLst/>
                          <a:latin typeface="Times New Roman" panose="02020603050405020304" pitchFamily="18" charset="0"/>
                          <a:ea typeface="Times New Roman" panose="02020603050405020304" pitchFamily="18" charset="0"/>
                          <a:cs typeface="Arial" panose="020B0604020202020204" pitchFamily="34" charset="0"/>
                        </a:rPr>
                        <a:t>Monthly_Payment_Report</a:t>
                      </a:r>
                    </a:p>
                  </a:txBody>
                  <a:tcPr marL="68580" marR="68580" marT="0" marB="0" anchor="ctr"/>
                </a:tc>
                <a:tc>
                  <a:txBody>
                    <a:bodyPr/>
                    <a:lstStyle/>
                    <a:p>
                      <a:pPr marL="0" marR="226695" algn="ctr">
                        <a:lnSpc>
                          <a:spcPct val="150000"/>
                        </a:lnSpc>
                        <a:spcBef>
                          <a:spcPts val="1715"/>
                        </a:spcBef>
                        <a:buNone/>
                      </a:pPr>
                      <a:r>
                        <a:rPr lang="en-US" sz="2400">
                          <a:effectLst/>
                          <a:latin typeface="Times New Roman" panose="02020603050405020304" pitchFamily="18" charset="0"/>
                          <a:ea typeface="Times New Roman" panose="02020603050405020304" pitchFamily="18" charset="0"/>
                          <a:cs typeface="Arial" panose="020B0604020202020204" pitchFamily="34" charset="0"/>
                        </a:rPr>
                        <a:t>Count number of Payment and Total Payment Every Month in Every year </a:t>
                      </a:r>
                    </a:p>
                  </a:txBody>
                  <a:tcPr marL="68580" marR="68580" marT="0" marB="0" anchor="ctr"/>
                </a:tc>
                <a:extLst>
                  <a:ext uri="{0D108BD9-81ED-4DB2-BD59-A6C34878D82A}">
                    <a16:rowId xmlns:a16="http://schemas.microsoft.com/office/drawing/2014/main" val="1121791970"/>
                  </a:ext>
                </a:extLst>
              </a:tr>
              <a:tr h="656661">
                <a:tc>
                  <a:txBody>
                    <a:bodyPr/>
                    <a:lstStyle/>
                    <a:p>
                      <a:pPr marL="0" marR="226695" algn="ctr">
                        <a:lnSpc>
                          <a:spcPct val="150000"/>
                        </a:lnSpc>
                        <a:spcBef>
                          <a:spcPts val="1715"/>
                        </a:spcBef>
                        <a:buNone/>
                      </a:pPr>
                      <a:r>
                        <a:rPr lang="en-US" sz="2400" dirty="0">
                          <a:effectLst/>
                          <a:latin typeface="Times New Roman" panose="02020603050405020304" pitchFamily="18" charset="0"/>
                          <a:ea typeface="Times New Roman" panose="02020603050405020304" pitchFamily="18" charset="0"/>
                          <a:cs typeface="Arial" panose="020B0604020202020204" pitchFamily="34" charset="0"/>
                        </a:rPr>
                        <a:t>Owner_Earnings</a:t>
                      </a:r>
                    </a:p>
                  </a:txBody>
                  <a:tcPr marL="68580" marR="68580" marT="0" marB="0" anchor="ctr"/>
                </a:tc>
                <a:tc>
                  <a:txBody>
                    <a:bodyPr/>
                    <a:lstStyle/>
                    <a:p>
                      <a:pPr marL="0" marR="226695" algn="ctr">
                        <a:lnSpc>
                          <a:spcPct val="150000"/>
                        </a:lnSpc>
                        <a:spcBef>
                          <a:spcPts val="1715"/>
                        </a:spcBef>
                        <a:buNone/>
                      </a:pPr>
                      <a:r>
                        <a:rPr lang="en-US" sz="2400">
                          <a:effectLst/>
                          <a:latin typeface="Times New Roman" panose="02020603050405020304" pitchFamily="18" charset="0"/>
                          <a:ea typeface="Times New Roman" panose="02020603050405020304" pitchFamily="18" charset="0"/>
                          <a:cs typeface="Arial" panose="020B0604020202020204" pitchFamily="34" charset="0"/>
                        </a:rPr>
                        <a:t>Appear Every Owner Name and Total Earned by buy Property</a:t>
                      </a:r>
                    </a:p>
                  </a:txBody>
                  <a:tcPr marL="68580" marR="68580" marT="0" marB="0" anchor="ctr"/>
                </a:tc>
                <a:extLst>
                  <a:ext uri="{0D108BD9-81ED-4DB2-BD59-A6C34878D82A}">
                    <a16:rowId xmlns:a16="http://schemas.microsoft.com/office/drawing/2014/main" val="661996066"/>
                  </a:ext>
                </a:extLst>
              </a:tr>
              <a:tr h="656661">
                <a:tc>
                  <a:txBody>
                    <a:bodyPr/>
                    <a:lstStyle/>
                    <a:p>
                      <a:pPr marL="0" marR="226695" algn="ctr">
                        <a:lnSpc>
                          <a:spcPct val="150000"/>
                        </a:lnSpc>
                        <a:spcBef>
                          <a:spcPts val="1715"/>
                        </a:spcBef>
                        <a:buNone/>
                      </a:pPr>
                      <a:r>
                        <a:rPr lang="en-US" sz="2400" dirty="0">
                          <a:effectLst/>
                          <a:latin typeface="Times New Roman" panose="02020603050405020304" pitchFamily="18" charset="0"/>
                          <a:ea typeface="Times New Roman" panose="02020603050405020304" pitchFamily="18" charset="0"/>
                          <a:cs typeface="Arial" panose="020B0604020202020204" pitchFamily="34" charset="0"/>
                        </a:rPr>
                        <a:t>Owner_Properties</a:t>
                      </a:r>
                    </a:p>
                  </a:txBody>
                  <a:tcPr marL="68580" marR="68580" marT="0" marB="0" anchor="ctr"/>
                </a:tc>
                <a:tc>
                  <a:txBody>
                    <a:bodyPr/>
                    <a:lstStyle/>
                    <a:p>
                      <a:pPr marL="0" marR="226695" algn="ctr">
                        <a:lnSpc>
                          <a:spcPct val="150000"/>
                        </a:lnSpc>
                        <a:spcBef>
                          <a:spcPts val="1715"/>
                        </a:spcBef>
                        <a:buNone/>
                      </a:pPr>
                      <a:r>
                        <a:rPr lang="en-US" sz="2400">
                          <a:effectLst/>
                          <a:latin typeface="Times New Roman" panose="02020603050405020304" pitchFamily="18" charset="0"/>
                          <a:ea typeface="Times New Roman" panose="02020603050405020304" pitchFamily="18" charset="0"/>
                          <a:cs typeface="Arial" panose="020B0604020202020204" pitchFamily="34" charset="0"/>
                        </a:rPr>
                        <a:t>Find Every Owner and your Property Properties </a:t>
                      </a:r>
                    </a:p>
                  </a:txBody>
                  <a:tcPr marL="68580" marR="68580" marT="0" marB="0" anchor="ctr"/>
                </a:tc>
                <a:extLst>
                  <a:ext uri="{0D108BD9-81ED-4DB2-BD59-A6C34878D82A}">
                    <a16:rowId xmlns:a16="http://schemas.microsoft.com/office/drawing/2014/main" val="1683199410"/>
                  </a:ext>
                </a:extLst>
              </a:tr>
              <a:tr h="656661">
                <a:tc>
                  <a:txBody>
                    <a:bodyPr/>
                    <a:lstStyle/>
                    <a:p>
                      <a:pPr marL="0" marR="226695" algn="ctr">
                        <a:lnSpc>
                          <a:spcPct val="150000"/>
                        </a:lnSpc>
                        <a:spcBef>
                          <a:spcPts val="1715"/>
                        </a:spcBef>
                        <a:buNone/>
                      </a:pPr>
                      <a:r>
                        <a:rPr lang="en-US" sz="2400" dirty="0">
                          <a:effectLst/>
                          <a:latin typeface="Times New Roman" panose="02020603050405020304" pitchFamily="18" charset="0"/>
                          <a:ea typeface="Times New Roman" panose="02020603050405020304" pitchFamily="18" charset="0"/>
                          <a:cs typeface="Arial" panose="020B0604020202020204" pitchFamily="34" charset="0"/>
                        </a:rPr>
                        <a:t>Payment_Transactions</a:t>
                      </a:r>
                    </a:p>
                  </a:txBody>
                  <a:tcPr marL="68580" marR="68580" marT="0" marB="0" anchor="ctr"/>
                </a:tc>
                <a:tc>
                  <a:txBody>
                    <a:bodyPr/>
                    <a:lstStyle/>
                    <a:p>
                      <a:pPr marL="0" marR="226695" algn="ctr">
                        <a:lnSpc>
                          <a:spcPct val="150000"/>
                        </a:lnSpc>
                        <a:spcBef>
                          <a:spcPts val="1715"/>
                        </a:spcBef>
                        <a:buNone/>
                      </a:pPr>
                      <a:r>
                        <a:rPr lang="en-US" sz="2400">
                          <a:effectLst/>
                          <a:latin typeface="Times New Roman" panose="02020603050405020304" pitchFamily="18" charset="0"/>
                          <a:ea typeface="Times New Roman" panose="02020603050405020304" pitchFamily="18" charset="0"/>
                          <a:cs typeface="Arial" panose="020B0604020202020204" pitchFamily="34" charset="0"/>
                        </a:rPr>
                        <a:t>Appear Every Payment about Profit, Commissions, Amount to Owner</a:t>
                      </a:r>
                    </a:p>
                  </a:txBody>
                  <a:tcPr marL="68580" marR="68580" marT="0" marB="0" anchor="ctr"/>
                </a:tc>
                <a:extLst>
                  <a:ext uri="{0D108BD9-81ED-4DB2-BD59-A6C34878D82A}">
                    <a16:rowId xmlns:a16="http://schemas.microsoft.com/office/drawing/2014/main" val="2978089305"/>
                  </a:ext>
                </a:extLst>
              </a:tr>
              <a:tr h="656661">
                <a:tc>
                  <a:txBody>
                    <a:bodyPr/>
                    <a:lstStyle/>
                    <a:p>
                      <a:pPr marL="0" marR="226695" algn="ctr">
                        <a:lnSpc>
                          <a:spcPct val="150000"/>
                        </a:lnSpc>
                        <a:spcBef>
                          <a:spcPts val="1715"/>
                        </a:spcBef>
                        <a:buNone/>
                      </a:pPr>
                      <a:r>
                        <a:rPr lang="en-US" sz="2400" dirty="0">
                          <a:effectLst/>
                          <a:latin typeface="Times New Roman" panose="02020603050405020304" pitchFamily="18" charset="0"/>
                          <a:ea typeface="Times New Roman" panose="02020603050405020304" pitchFamily="18" charset="0"/>
                          <a:cs typeface="Arial" panose="020B0604020202020204" pitchFamily="34" charset="0"/>
                        </a:rPr>
                        <a:t>Property_By_Type</a:t>
                      </a:r>
                    </a:p>
                  </a:txBody>
                  <a:tcPr marL="68580" marR="68580" marT="0" marB="0" anchor="ctr"/>
                </a:tc>
                <a:tc>
                  <a:txBody>
                    <a:bodyPr/>
                    <a:lstStyle/>
                    <a:p>
                      <a:pPr marL="0" marR="226695" algn="ctr">
                        <a:lnSpc>
                          <a:spcPct val="150000"/>
                        </a:lnSpc>
                        <a:spcBef>
                          <a:spcPts val="1715"/>
                        </a:spcBef>
                        <a:buNone/>
                      </a:pPr>
                      <a:r>
                        <a:rPr lang="en-US" sz="2400" dirty="0">
                          <a:effectLst/>
                          <a:latin typeface="Times New Roman" panose="02020603050405020304" pitchFamily="18" charset="0"/>
                          <a:ea typeface="Times New Roman" panose="02020603050405020304" pitchFamily="18" charset="0"/>
                          <a:cs typeface="Arial" panose="020B0604020202020204" pitchFamily="34" charset="0"/>
                        </a:rPr>
                        <a:t>Find Every type of Property and Average Price</a:t>
                      </a:r>
                    </a:p>
                  </a:txBody>
                  <a:tcPr marL="68580" marR="68580" marT="0" marB="0" anchor="ctr"/>
                </a:tc>
                <a:extLst>
                  <a:ext uri="{0D108BD9-81ED-4DB2-BD59-A6C34878D82A}">
                    <a16:rowId xmlns:a16="http://schemas.microsoft.com/office/drawing/2014/main" val="3206208776"/>
                  </a:ext>
                </a:extLst>
              </a:tr>
              <a:tr h="656661">
                <a:tc>
                  <a:txBody>
                    <a:bodyPr/>
                    <a:lstStyle/>
                    <a:p>
                      <a:pPr marL="0" marR="226695" algn="ctr">
                        <a:lnSpc>
                          <a:spcPct val="150000"/>
                        </a:lnSpc>
                        <a:spcBef>
                          <a:spcPts val="1715"/>
                        </a:spcBef>
                        <a:buNone/>
                      </a:pPr>
                      <a:r>
                        <a:rPr lang="en-US" sz="2400" dirty="0">
                          <a:effectLst/>
                          <a:latin typeface="Times New Roman" panose="02020603050405020304" pitchFamily="18" charset="0"/>
                          <a:ea typeface="Times New Roman" panose="02020603050405020304" pitchFamily="18" charset="0"/>
                          <a:cs typeface="Arial" panose="020B0604020202020204" pitchFamily="34" charset="0"/>
                        </a:rPr>
                        <a:t>Property_Full_Details</a:t>
                      </a:r>
                    </a:p>
                  </a:txBody>
                  <a:tcPr marL="68580" marR="68580" marT="0" marB="0" anchor="ctr"/>
                </a:tc>
                <a:tc>
                  <a:txBody>
                    <a:bodyPr/>
                    <a:lstStyle/>
                    <a:p>
                      <a:pPr marL="0" marR="226695" algn="ctr">
                        <a:lnSpc>
                          <a:spcPct val="150000"/>
                        </a:lnSpc>
                        <a:spcBef>
                          <a:spcPts val="1715"/>
                        </a:spcBef>
                        <a:buNone/>
                      </a:pPr>
                      <a:r>
                        <a:rPr lang="en-US" sz="2400" dirty="0">
                          <a:effectLst/>
                          <a:latin typeface="Times New Roman" panose="02020603050405020304" pitchFamily="18" charset="0"/>
                          <a:ea typeface="Times New Roman" panose="02020603050405020304" pitchFamily="18" charset="0"/>
                          <a:cs typeface="Arial" panose="020B0604020202020204" pitchFamily="34" charset="0"/>
                        </a:rPr>
                        <a:t>Appear Everything about Property </a:t>
                      </a:r>
                    </a:p>
                  </a:txBody>
                  <a:tcPr marL="68580" marR="68580" marT="0" marB="0" anchor="ctr"/>
                </a:tc>
                <a:extLst>
                  <a:ext uri="{0D108BD9-81ED-4DB2-BD59-A6C34878D82A}">
                    <a16:rowId xmlns:a16="http://schemas.microsoft.com/office/drawing/2014/main" val="88785165"/>
                  </a:ext>
                </a:extLst>
              </a:tr>
            </a:tbl>
          </a:graphicData>
        </a:graphic>
      </p:graphicFrame>
    </p:spTree>
    <p:extLst>
      <p:ext uri="{BB962C8B-B14F-4D97-AF65-F5344CB8AC3E}">
        <p14:creationId xmlns:p14="http://schemas.microsoft.com/office/powerpoint/2010/main" val="32046167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AF50F0-455F-76B1-8368-03FC5F1384DF}"/>
            </a:ext>
          </a:extLst>
        </p:cNvPr>
        <p:cNvGrpSpPr/>
        <p:nvPr/>
      </p:nvGrpSpPr>
      <p:grpSpPr>
        <a:xfrm>
          <a:off x="0" y="0"/>
          <a:ext cx="0" cy="0"/>
          <a:chOff x="0" y="0"/>
          <a:chExt cx="0" cy="0"/>
        </a:xfrm>
      </p:grpSpPr>
      <p:grpSp>
        <p:nvGrpSpPr>
          <p:cNvPr id="3" name="Group 3">
            <a:extLst>
              <a:ext uri="{FF2B5EF4-FFF2-40B4-BE49-F238E27FC236}">
                <a16:creationId xmlns:a16="http://schemas.microsoft.com/office/drawing/2014/main" id="{A01BB33A-C217-AB4E-8D9C-B537385C7284}"/>
              </a:ext>
            </a:extLst>
          </p:cNvPr>
          <p:cNvGrpSpPr/>
          <p:nvPr/>
        </p:nvGrpSpPr>
        <p:grpSpPr>
          <a:xfrm>
            <a:off x="-1345187" y="0"/>
            <a:ext cx="6662939" cy="762000"/>
            <a:chOff x="0" y="0"/>
            <a:chExt cx="1754848" cy="200691"/>
          </a:xfrm>
        </p:grpSpPr>
        <p:sp>
          <p:nvSpPr>
            <p:cNvPr id="4" name="Freeform 4">
              <a:extLst>
                <a:ext uri="{FF2B5EF4-FFF2-40B4-BE49-F238E27FC236}">
                  <a16:creationId xmlns:a16="http://schemas.microsoft.com/office/drawing/2014/main" id="{77E89F8B-445F-DFE6-842A-A9CB9CE8F32D}"/>
                </a:ext>
              </a:extLst>
            </p:cNvPr>
            <p:cNvSpPr/>
            <p:nvPr/>
          </p:nvSpPr>
          <p:spPr>
            <a:xfrm>
              <a:off x="0" y="0"/>
              <a:ext cx="1754848" cy="200691"/>
            </a:xfrm>
            <a:custGeom>
              <a:avLst/>
              <a:gdLst/>
              <a:ahLst/>
              <a:cxnLst/>
              <a:rect l="l" t="t" r="r" b="b"/>
              <a:pathLst>
                <a:path w="1754848" h="200691">
                  <a:moveTo>
                    <a:pt x="203200" y="0"/>
                  </a:moveTo>
                  <a:lnTo>
                    <a:pt x="1754848" y="0"/>
                  </a:lnTo>
                  <a:lnTo>
                    <a:pt x="1551648" y="200691"/>
                  </a:lnTo>
                  <a:lnTo>
                    <a:pt x="0" y="200691"/>
                  </a:lnTo>
                  <a:lnTo>
                    <a:pt x="203200" y="0"/>
                  </a:lnTo>
                  <a:close/>
                </a:path>
              </a:pathLst>
            </a:custGeom>
            <a:solidFill>
              <a:srgbClr val="255C8C"/>
            </a:solidFill>
          </p:spPr>
        </p:sp>
        <p:sp>
          <p:nvSpPr>
            <p:cNvPr id="5" name="TextBox 5">
              <a:extLst>
                <a:ext uri="{FF2B5EF4-FFF2-40B4-BE49-F238E27FC236}">
                  <a16:creationId xmlns:a16="http://schemas.microsoft.com/office/drawing/2014/main" id="{06FFE02D-3A66-A9D6-703F-D8C3E47C871F}"/>
                </a:ext>
              </a:extLst>
            </p:cNvPr>
            <p:cNvSpPr txBox="1"/>
            <p:nvPr/>
          </p:nvSpPr>
          <p:spPr>
            <a:xfrm>
              <a:off x="101600" y="-47625"/>
              <a:ext cx="1551648" cy="248316"/>
            </a:xfrm>
            <a:prstGeom prst="rect">
              <a:avLst/>
            </a:prstGeom>
          </p:spPr>
          <p:txBody>
            <a:bodyPr lIns="50800" tIns="50800" rIns="50800" bIns="50800" rtlCol="0" anchor="ctr"/>
            <a:lstStyle/>
            <a:p>
              <a:pPr algn="ctr">
                <a:lnSpc>
                  <a:spcPts val="2940"/>
                </a:lnSpc>
              </a:pPr>
              <a:endParaRPr/>
            </a:p>
          </p:txBody>
        </p:sp>
      </p:grpSp>
      <p:grpSp>
        <p:nvGrpSpPr>
          <p:cNvPr id="6" name="Group 6">
            <a:extLst>
              <a:ext uri="{FF2B5EF4-FFF2-40B4-BE49-F238E27FC236}">
                <a16:creationId xmlns:a16="http://schemas.microsoft.com/office/drawing/2014/main" id="{26307EAB-6A63-F4EB-3F34-E4BDBD3F2B9A}"/>
              </a:ext>
            </a:extLst>
          </p:cNvPr>
          <p:cNvGrpSpPr/>
          <p:nvPr/>
        </p:nvGrpSpPr>
        <p:grpSpPr>
          <a:xfrm rot="-10800000">
            <a:off x="12801600" y="9525000"/>
            <a:ext cx="6662939" cy="762000"/>
            <a:chOff x="0" y="0"/>
            <a:chExt cx="1754848" cy="200691"/>
          </a:xfrm>
        </p:grpSpPr>
        <p:sp>
          <p:nvSpPr>
            <p:cNvPr id="7" name="Freeform 7">
              <a:extLst>
                <a:ext uri="{FF2B5EF4-FFF2-40B4-BE49-F238E27FC236}">
                  <a16:creationId xmlns:a16="http://schemas.microsoft.com/office/drawing/2014/main" id="{ED6163AB-9836-8E55-AD03-9F18283DDE7A}"/>
                </a:ext>
              </a:extLst>
            </p:cNvPr>
            <p:cNvSpPr/>
            <p:nvPr/>
          </p:nvSpPr>
          <p:spPr>
            <a:xfrm>
              <a:off x="0" y="0"/>
              <a:ext cx="1754848" cy="200691"/>
            </a:xfrm>
            <a:custGeom>
              <a:avLst/>
              <a:gdLst/>
              <a:ahLst/>
              <a:cxnLst/>
              <a:rect l="l" t="t" r="r" b="b"/>
              <a:pathLst>
                <a:path w="1754848" h="200691">
                  <a:moveTo>
                    <a:pt x="203200" y="0"/>
                  </a:moveTo>
                  <a:lnTo>
                    <a:pt x="1754848" y="0"/>
                  </a:lnTo>
                  <a:lnTo>
                    <a:pt x="1551648" y="200691"/>
                  </a:lnTo>
                  <a:lnTo>
                    <a:pt x="0" y="200691"/>
                  </a:lnTo>
                  <a:lnTo>
                    <a:pt x="203200" y="0"/>
                  </a:lnTo>
                  <a:close/>
                </a:path>
              </a:pathLst>
            </a:custGeom>
            <a:solidFill>
              <a:srgbClr val="255C8C"/>
            </a:solidFill>
          </p:spPr>
        </p:sp>
        <p:sp>
          <p:nvSpPr>
            <p:cNvPr id="8" name="TextBox 8">
              <a:extLst>
                <a:ext uri="{FF2B5EF4-FFF2-40B4-BE49-F238E27FC236}">
                  <a16:creationId xmlns:a16="http://schemas.microsoft.com/office/drawing/2014/main" id="{8D07D37A-E015-A56F-1EFA-EF3986456FD8}"/>
                </a:ext>
              </a:extLst>
            </p:cNvPr>
            <p:cNvSpPr txBox="1"/>
            <p:nvPr/>
          </p:nvSpPr>
          <p:spPr>
            <a:xfrm>
              <a:off x="101600" y="-47625"/>
              <a:ext cx="1551648" cy="248316"/>
            </a:xfrm>
            <a:prstGeom prst="rect">
              <a:avLst/>
            </a:prstGeom>
          </p:spPr>
          <p:txBody>
            <a:bodyPr lIns="50800" tIns="50800" rIns="50800" bIns="50800" rtlCol="0" anchor="ctr"/>
            <a:lstStyle/>
            <a:p>
              <a:pPr algn="ctr">
                <a:lnSpc>
                  <a:spcPts val="2940"/>
                </a:lnSpc>
              </a:pPr>
              <a:endParaRPr/>
            </a:p>
          </p:txBody>
        </p:sp>
      </p:grpSp>
      <p:sp>
        <p:nvSpPr>
          <p:cNvPr id="12" name="TextBox 12">
            <a:extLst>
              <a:ext uri="{FF2B5EF4-FFF2-40B4-BE49-F238E27FC236}">
                <a16:creationId xmlns:a16="http://schemas.microsoft.com/office/drawing/2014/main" id="{7C4E69D0-0345-92A7-F8BE-17C1099D501A}"/>
              </a:ext>
            </a:extLst>
          </p:cNvPr>
          <p:cNvSpPr txBox="1"/>
          <p:nvPr/>
        </p:nvSpPr>
        <p:spPr>
          <a:xfrm>
            <a:off x="599364" y="1109551"/>
            <a:ext cx="8468436" cy="1974900"/>
          </a:xfrm>
          <a:prstGeom prst="rect">
            <a:avLst/>
          </a:prstGeom>
        </p:spPr>
        <p:txBody>
          <a:bodyPr wrap="square" lIns="0" tIns="0" rIns="0" bIns="0" rtlCol="0" anchor="t">
            <a:spAutoFit/>
          </a:bodyPr>
          <a:lstStyle/>
          <a:p>
            <a:pPr>
              <a:lnSpc>
                <a:spcPts val="7700"/>
              </a:lnSpc>
            </a:pPr>
            <a:r>
              <a:rPr lang="en-US" sz="6000" b="1" dirty="0">
                <a:solidFill>
                  <a:srgbClr val="255C8C"/>
                </a:solidFill>
                <a:latin typeface="Open Sans 1 Bold"/>
                <a:ea typeface="Open Sans 1 Bold"/>
                <a:cs typeface="Open Sans 1 Bold"/>
                <a:sym typeface="Open Sans 1 Bold"/>
              </a:rPr>
              <a:t>02. Stored Procedures </a:t>
            </a:r>
          </a:p>
          <a:p>
            <a:pPr algn="l">
              <a:lnSpc>
                <a:spcPts val="7700"/>
              </a:lnSpc>
            </a:pPr>
            <a:endParaRPr lang="en-US" sz="6000" b="1" dirty="0">
              <a:solidFill>
                <a:srgbClr val="255C8C"/>
              </a:solidFill>
              <a:latin typeface="HK Grotesk Bold"/>
              <a:ea typeface="HK Grotesk Bold"/>
              <a:cs typeface="HK Grotesk Bold"/>
              <a:sym typeface="HK Grotesk Bold"/>
            </a:endParaRPr>
          </a:p>
        </p:txBody>
      </p:sp>
      <p:graphicFrame>
        <p:nvGraphicFramePr>
          <p:cNvPr id="2" name="Table 1">
            <a:extLst>
              <a:ext uri="{FF2B5EF4-FFF2-40B4-BE49-F238E27FC236}">
                <a16:creationId xmlns:a16="http://schemas.microsoft.com/office/drawing/2014/main" id="{2668C4C3-46F1-FE97-35D9-D1D29696D7EE}"/>
              </a:ext>
            </a:extLst>
          </p:cNvPr>
          <p:cNvGraphicFramePr>
            <a:graphicFrameLocks noGrp="1"/>
          </p:cNvGraphicFramePr>
          <p:nvPr>
            <p:extLst>
              <p:ext uri="{D42A27DB-BD31-4B8C-83A1-F6EECF244321}">
                <p14:modId xmlns:p14="http://schemas.microsoft.com/office/powerpoint/2010/main" val="1233771808"/>
              </p:ext>
            </p:extLst>
          </p:nvPr>
        </p:nvGraphicFramePr>
        <p:xfrm>
          <a:off x="1143000" y="2120901"/>
          <a:ext cx="16916400" cy="7223271"/>
        </p:xfrm>
        <a:graphic>
          <a:graphicData uri="http://schemas.openxmlformats.org/drawingml/2006/table">
            <a:tbl>
              <a:tblPr firstRow="1" bandRow="1">
                <a:tableStyleId>{5C22544A-7EE6-4342-B048-85BDC9FD1C3A}</a:tableStyleId>
              </a:tblPr>
              <a:tblGrid>
                <a:gridCol w="8458200">
                  <a:extLst>
                    <a:ext uri="{9D8B030D-6E8A-4147-A177-3AD203B41FA5}">
                      <a16:colId xmlns:a16="http://schemas.microsoft.com/office/drawing/2014/main" val="1862198135"/>
                    </a:ext>
                  </a:extLst>
                </a:gridCol>
                <a:gridCol w="8458200">
                  <a:extLst>
                    <a:ext uri="{9D8B030D-6E8A-4147-A177-3AD203B41FA5}">
                      <a16:colId xmlns:a16="http://schemas.microsoft.com/office/drawing/2014/main" val="584690526"/>
                    </a:ext>
                  </a:extLst>
                </a:gridCol>
              </a:tblGrid>
              <a:tr h="656661">
                <a:tc>
                  <a:txBody>
                    <a:bodyPr/>
                    <a:lstStyle/>
                    <a:p>
                      <a:pPr algn="ctr"/>
                      <a:r>
                        <a:rPr lang="en-US" sz="3600" b="1" dirty="0">
                          <a:solidFill>
                            <a:schemeClr val="bg1"/>
                          </a:solidFill>
                          <a:latin typeface="Open Sans 1 Bold"/>
                          <a:ea typeface="Open Sans 1 Bold"/>
                          <a:cs typeface="Open Sans 1 Bold"/>
                          <a:sym typeface="Open Sans 1 Bold"/>
                        </a:rPr>
                        <a:t>Stored Procedures</a:t>
                      </a:r>
                      <a:r>
                        <a:rPr lang="en-US" sz="3600" b="1" dirty="0">
                          <a:solidFill>
                            <a:srgbClr val="255C8C"/>
                          </a:solidFill>
                          <a:latin typeface="Open Sans 1 Bold"/>
                          <a:ea typeface="Open Sans 1 Bold"/>
                          <a:cs typeface="Open Sans 1 Bold"/>
                          <a:sym typeface="Open Sans 1 Bold"/>
                        </a:rPr>
                        <a:t> </a:t>
                      </a:r>
                      <a:r>
                        <a:rPr lang="en-US" sz="3600" b="1" dirty="0">
                          <a:solidFill>
                            <a:schemeClr val="bg1"/>
                          </a:solidFill>
                          <a:latin typeface="Open Sans 1 Bold"/>
                          <a:ea typeface="Open Sans 1 Bold"/>
                          <a:cs typeface="Open Sans 1 Bold"/>
                          <a:sym typeface="Open Sans 1 Bold"/>
                        </a:rPr>
                        <a:t>Name</a:t>
                      </a:r>
                      <a:endParaRPr lang="en-US" sz="3600" dirty="0">
                        <a:solidFill>
                          <a:schemeClr val="bg1"/>
                        </a:solidFill>
                      </a:endParaRPr>
                    </a:p>
                  </a:txBody>
                  <a:tcPr anchor="ctr"/>
                </a:tc>
                <a:tc>
                  <a:txBody>
                    <a:bodyPr/>
                    <a:lstStyle/>
                    <a:p>
                      <a:pPr algn="ctr"/>
                      <a:r>
                        <a:rPr lang="en-US" sz="3600" dirty="0"/>
                        <a:t>Definition</a:t>
                      </a:r>
                    </a:p>
                  </a:txBody>
                  <a:tcPr/>
                </a:tc>
                <a:extLst>
                  <a:ext uri="{0D108BD9-81ED-4DB2-BD59-A6C34878D82A}">
                    <a16:rowId xmlns:a16="http://schemas.microsoft.com/office/drawing/2014/main" val="1402768461"/>
                  </a:ext>
                </a:extLst>
              </a:tr>
              <a:tr h="656661">
                <a:tc>
                  <a:txBody>
                    <a:bodyPr/>
                    <a:lstStyle/>
                    <a:p>
                      <a:pPr marL="0" marR="226695" algn="ctr">
                        <a:lnSpc>
                          <a:spcPct val="150000"/>
                        </a:lnSpc>
                        <a:spcBef>
                          <a:spcPts val="1715"/>
                        </a:spcBef>
                        <a:buNone/>
                      </a:pPr>
                      <a:r>
                        <a:rPr lang="en-US" sz="2400" dirty="0">
                          <a:effectLst/>
                          <a:latin typeface="Times New Roman" panose="02020603050405020304" pitchFamily="18" charset="0"/>
                          <a:ea typeface="Times New Roman" panose="02020603050405020304" pitchFamily="18" charset="0"/>
                          <a:cs typeface="Arial" panose="020B0604020202020204" pitchFamily="34" charset="0"/>
                        </a:rPr>
                        <a:t>AddEmployee</a:t>
                      </a:r>
                    </a:p>
                  </a:txBody>
                  <a:tcPr marL="68580" marR="68580" marT="0" marB="0" anchor="ctr"/>
                </a:tc>
                <a:tc>
                  <a:txBody>
                    <a:bodyPr/>
                    <a:lstStyle/>
                    <a:p>
                      <a:pPr marL="0" marR="226695" algn="ctr">
                        <a:lnSpc>
                          <a:spcPct val="150000"/>
                        </a:lnSpc>
                        <a:spcBef>
                          <a:spcPts val="1715"/>
                        </a:spcBef>
                        <a:buNone/>
                      </a:pPr>
                      <a:r>
                        <a:rPr lang="en-US" sz="2400" dirty="0">
                          <a:effectLst/>
                          <a:latin typeface="Times New Roman" panose="02020603050405020304" pitchFamily="18" charset="0"/>
                          <a:ea typeface="Times New Roman" panose="02020603050405020304" pitchFamily="18" charset="0"/>
                          <a:cs typeface="Arial" panose="020B0604020202020204" pitchFamily="34" charset="0"/>
                        </a:rPr>
                        <a:t>Add new Employee and add to department</a:t>
                      </a:r>
                    </a:p>
                  </a:txBody>
                  <a:tcPr marL="68580" marR="68580" marT="0" marB="0" anchor="ctr"/>
                </a:tc>
                <a:extLst>
                  <a:ext uri="{0D108BD9-81ED-4DB2-BD59-A6C34878D82A}">
                    <a16:rowId xmlns:a16="http://schemas.microsoft.com/office/drawing/2014/main" val="2049612376"/>
                  </a:ext>
                </a:extLst>
              </a:tr>
              <a:tr h="656661">
                <a:tc>
                  <a:txBody>
                    <a:bodyPr/>
                    <a:lstStyle/>
                    <a:p>
                      <a:pPr marL="0" marR="226695" algn="ctr">
                        <a:lnSpc>
                          <a:spcPct val="150000"/>
                        </a:lnSpc>
                        <a:spcBef>
                          <a:spcPts val="1715"/>
                        </a:spcBef>
                        <a:buNone/>
                      </a:pPr>
                      <a:r>
                        <a:rPr lang="en-US" sz="2400" dirty="0">
                          <a:effectLst/>
                          <a:latin typeface="Times New Roman" panose="02020603050405020304" pitchFamily="18" charset="0"/>
                          <a:ea typeface="Times New Roman" panose="02020603050405020304" pitchFamily="18" charset="0"/>
                          <a:cs typeface="Arial" panose="020B0604020202020204" pitchFamily="34" charset="0"/>
                        </a:rPr>
                        <a:t>UpdateEmployee</a:t>
                      </a:r>
                    </a:p>
                  </a:txBody>
                  <a:tcPr marL="68580" marR="68580" marT="0" marB="0" anchor="ctr"/>
                </a:tc>
                <a:tc>
                  <a:txBody>
                    <a:bodyPr/>
                    <a:lstStyle/>
                    <a:p>
                      <a:pPr marL="0" marR="226695" algn="ctr">
                        <a:lnSpc>
                          <a:spcPct val="150000"/>
                        </a:lnSpc>
                        <a:spcBef>
                          <a:spcPts val="1715"/>
                        </a:spcBef>
                        <a:buNone/>
                      </a:pPr>
                      <a:r>
                        <a:rPr lang="en-US" sz="2400">
                          <a:effectLst/>
                          <a:latin typeface="Times New Roman" panose="02020603050405020304" pitchFamily="18" charset="0"/>
                          <a:ea typeface="Times New Roman" panose="02020603050405020304" pitchFamily="18" charset="0"/>
                          <a:cs typeface="Arial" panose="020B0604020202020204" pitchFamily="34" charset="0"/>
                        </a:rPr>
                        <a:t>Update any Employee </a:t>
                      </a:r>
                    </a:p>
                  </a:txBody>
                  <a:tcPr marL="68580" marR="68580" marT="0" marB="0" anchor="ctr"/>
                </a:tc>
                <a:extLst>
                  <a:ext uri="{0D108BD9-81ED-4DB2-BD59-A6C34878D82A}">
                    <a16:rowId xmlns:a16="http://schemas.microsoft.com/office/drawing/2014/main" val="1922148061"/>
                  </a:ext>
                </a:extLst>
              </a:tr>
              <a:tr h="656661">
                <a:tc>
                  <a:txBody>
                    <a:bodyPr/>
                    <a:lstStyle/>
                    <a:p>
                      <a:pPr marL="0" marR="226695" algn="ctr">
                        <a:lnSpc>
                          <a:spcPct val="150000"/>
                        </a:lnSpc>
                        <a:spcBef>
                          <a:spcPts val="1715"/>
                        </a:spcBef>
                        <a:buNone/>
                      </a:pPr>
                      <a:r>
                        <a:rPr lang="en-US" sz="2400" dirty="0">
                          <a:effectLst/>
                          <a:latin typeface="Times New Roman" panose="02020603050405020304" pitchFamily="18" charset="0"/>
                          <a:ea typeface="Times New Roman" panose="02020603050405020304" pitchFamily="18" charset="0"/>
                          <a:cs typeface="Arial" panose="020B0604020202020204" pitchFamily="34" charset="0"/>
                        </a:rPr>
                        <a:t>DeleteEmployee</a:t>
                      </a:r>
                    </a:p>
                  </a:txBody>
                  <a:tcPr marL="68580" marR="68580" marT="0" marB="0" anchor="ctr"/>
                </a:tc>
                <a:tc>
                  <a:txBody>
                    <a:bodyPr/>
                    <a:lstStyle/>
                    <a:p>
                      <a:pPr marL="0" marR="226695" algn="ctr">
                        <a:lnSpc>
                          <a:spcPct val="150000"/>
                        </a:lnSpc>
                        <a:spcBef>
                          <a:spcPts val="1715"/>
                        </a:spcBef>
                        <a:buNone/>
                      </a:pPr>
                      <a:r>
                        <a:rPr lang="en-US" sz="2400">
                          <a:effectLst/>
                          <a:latin typeface="Times New Roman" panose="02020603050405020304" pitchFamily="18" charset="0"/>
                          <a:ea typeface="Times New Roman" panose="02020603050405020304" pitchFamily="18" charset="0"/>
                          <a:cs typeface="Arial" panose="020B0604020202020204" pitchFamily="34" charset="0"/>
                        </a:rPr>
                        <a:t>Delete Employee from System </a:t>
                      </a:r>
                    </a:p>
                  </a:txBody>
                  <a:tcPr marL="68580" marR="68580" marT="0" marB="0" anchor="ctr"/>
                </a:tc>
                <a:extLst>
                  <a:ext uri="{0D108BD9-81ED-4DB2-BD59-A6C34878D82A}">
                    <a16:rowId xmlns:a16="http://schemas.microsoft.com/office/drawing/2014/main" val="1121791970"/>
                  </a:ext>
                </a:extLst>
              </a:tr>
              <a:tr h="656661">
                <a:tc>
                  <a:txBody>
                    <a:bodyPr/>
                    <a:lstStyle/>
                    <a:p>
                      <a:pPr marL="0" marR="226695" algn="ctr">
                        <a:lnSpc>
                          <a:spcPct val="150000"/>
                        </a:lnSpc>
                        <a:spcBef>
                          <a:spcPts val="1715"/>
                        </a:spcBef>
                        <a:buNone/>
                      </a:pPr>
                      <a:r>
                        <a:rPr lang="en-US" sz="2400" dirty="0">
                          <a:effectLst/>
                          <a:latin typeface="Times New Roman" panose="02020603050405020304" pitchFamily="18" charset="0"/>
                          <a:ea typeface="Times New Roman" panose="02020603050405020304" pitchFamily="18" charset="0"/>
                          <a:cs typeface="Arial" panose="020B0604020202020204" pitchFamily="34" charset="0"/>
                        </a:rPr>
                        <a:t>GetEmployeeByID</a:t>
                      </a:r>
                    </a:p>
                  </a:txBody>
                  <a:tcPr marL="68580" marR="68580" marT="0" marB="0" anchor="ctr"/>
                </a:tc>
                <a:tc>
                  <a:txBody>
                    <a:bodyPr/>
                    <a:lstStyle/>
                    <a:p>
                      <a:pPr marL="0" marR="226695" algn="ctr">
                        <a:lnSpc>
                          <a:spcPct val="150000"/>
                        </a:lnSpc>
                        <a:spcBef>
                          <a:spcPts val="1715"/>
                        </a:spcBef>
                        <a:buNone/>
                      </a:pPr>
                      <a:r>
                        <a:rPr lang="en-US" sz="2400">
                          <a:effectLst/>
                          <a:latin typeface="Times New Roman" panose="02020603050405020304" pitchFamily="18" charset="0"/>
                          <a:ea typeface="Times New Roman" panose="02020603050405020304" pitchFamily="18" charset="0"/>
                          <a:cs typeface="Arial" panose="020B0604020202020204" pitchFamily="34" charset="0"/>
                        </a:rPr>
                        <a:t>Find any Employee by ID</a:t>
                      </a:r>
                    </a:p>
                  </a:txBody>
                  <a:tcPr marL="68580" marR="68580" marT="0" marB="0" anchor="ctr"/>
                </a:tc>
                <a:extLst>
                  <a:ext uri="{0D108BD9-81ED-4DB2-BD59-A6C34878D82A}">
                    <a16:rowId xmlns:a16="http://schemas.microsoft.com/office/drawing/2014/main" val="661996066"/>
                  </a:ext>
                </a:extLst>
              </a:tr>
              <a:tr h="656661">
                <a:tc>
                  <a:txBody>
                    <a:bodyPr/>
                    <a:lstStyle/>
                    <a:p>
                      <a:pPr marL="0" marR="226695" algn="ctr">
                        <a:lnSpc>
                          <a:spcPct val="150000"/>
                        </a:lnSpc>
                        <a:spcBef>
                          <a:spcPts val="1715"/>
                        </a:spcBef>
                        <a:buNone/>
                      </a:pPr>
                      <a:r>
                        <a:rPr lang="en-US" sz="2400" dirty="0">
                          <a:effectLst/>
                          <a:latin typeface="Times New Roman" panose="02020603050405020304" pitchFamily="18" charset="0"/>
                          <a:ea typeface="Times New Roman" panose="02020603050405020304" pitchFamily="18" charset="0"/>
                          <a:cs typeface="Arial" panose="020B0604020202020204" pitchFamily="34" charset="0"/>
                        </a:rPr>
                        <a:t>AddProperty</a:t>
                      </a:r>
                    </a:p>
                  </a:txBody>
                  <a:tcPr marL="68580" marR="68580" marT="0" marB="0" anchor="ctr"/>
                </a:tc>
                <a:tc>
                  <a:txBody>
                    <a:bodyPr/>
                    <a:lstStyle/>
                    <a:p>
                      <a:pPr marL="0" marR="226695" algn="ctr">
                        <a:lnSpc>
                          <a:spcPct val="150000"/>
                        </a:lnSpc>
                        <a:spcBef>
                          <a:spcPts val="1715"/>
                        </a:spcBef>
                        <a:buNone/>
                      </a:pPr>
                      <a:r>
                        <a:rPr lang="en-US" sz="2400">
                          <a:effectLst/>
                          <a:latin typeface="Times New Roman" panose="02020603050405020304" pitchFamily="18" charset="0"/>
                          <a:ea typeface="Times New Roman" panose="02020603050405020304" pitchFamily="18" charset="0"/>
                          <a:cs typeface="Arial" panose="020B0604020202020204" pitchFamily="34" charset="0"/>
                        </a:rPr>
                        <a:t>Add new Property and Properties</a:t>
                      </a:r>
                    </a:p>
                  </a:txBody>
                  <a:tcPr marL="68580" marR="68580" marT="0" marB="0" anchor="ctr"/>
                </a:tc>
                <a:extLst>
                  <a:ext uri="{0D108BD9-81ED-4DB2-BD59-A6C34878D82A}">
                    <a16:rowId xmlns:a16="http://schemas.microsoft.com/office/drawing/2014/main" val="1683199410"/>
                  </a:ext>
                </a:extLst>
              </a:tr>
              <a:tr h="656661">
                <a:tc>
                  <a:txBody>
                    <a:bodyPr/>
                    <a:lstStyle/>
                    <a:p>
                      <a:pPr marL="0" marR="226695" algn="ctr">
                        <a:lnSpc>
                          <a:spcPct val="150000"/>
                        </a:lnSpc>
                        <a:spcBef>
                          <a:spcPts val="1715"/>
                        </a:spcBef>
                        <a:buNone/>
                      </a:pPr>
                      <a:r>
                        <a:rPr lang="en-US" sz="2400" dirty="0">
                          <a:effectLst/>
                          <a:latin typeface="Times New Roman" panose="02020603050405020304" pitchFamily="18" charset="0"/>
                          <a:ea typeface="Times New Roman" panose="02020603050405020304" pitchFamily="18" charset="0"/>
                          <a:cs typeface="Arial" panose="020B0604020202020204" pitchFamily="34" charset="0"/>
                        </a:rPr>
                        <a:t>UpdateProperty</a:t>
                      </a:r>
                    </a:p>
                  </a:txBody>
                  <a:tcPr marL="68580" marR="68580" marT="0" marB="0" anchor="ctr"/>
                </a:tc>
                <a:tc>
                  <a:txBody>
                    <a:bodyPr/>
                    <a:lstStyle/>
                    <a:p>
                      <a:pPr marL="0" marR="226695" algn="ctr">
                        <a:lnSpc>
                          <a:spcPct val="150000"/>
                        </a:lnSpc>
                        <a:spcBef>
                          <a:spcPts val="1715"/>
                        </a:spcBef>
                        <a:buNone/>
                      </a:pPr>
                      <a:r>
                        <a:rPr lang="en-US" sz="2400">
                          <a:effectLst/>
                          <a:latin typeface="Times New Roman" panose="02020603050405020304" pitchFamily="18" charset="0"/>
                          <a:ea typeface="Times New Roman" panose="02020603050405020304" pitchFamily="18" charset="0"/>
                          <a:cs typeface="Arial" panose="020B0604020202020204" pitchFamily="34" charset="0"/>
                        </a:rPr>
                        <a:t>Update Property and Properties</a:t>
                      </a:r>
                    </a:p>
                  </a:txBody>
                  <a:tcPr marL="68580" marR="68580" marT="0" marB="0" anchor="ctr"/>
                </a:tc>
                <a:extLst>
                  <a:ext uri="{0D108BD9-81ED-4DB2-BD59-A6C34878D82A}">
                    <a16:rowId xmlns:a16="http://schemas.microsoft.com/office/drawing/2014/main" val="2978089305"/>
                  </a:ext>
                </a:extLst>
              </a:tr>
              <a:tr h="656661">
                <a:tc>
                  <a:txBody>
                    <a:bodyPr/>
                    <a:lstStyle/>
                    <a:p>
                      <a:pPr marL="0" marR="226695" algn="ctr">
                        <a:lnSpc>
                          <a:spcPct val="150000"/>
                        </a:lnSpc>
                        <a:spcBef>
                          <a:spcPts val="1715"/>
                        </a:spcBef>
                        <a:buNone/>
                      </a:pPr>
                      <a:r>
                        <a:rPr lang="en-US" sz="2400" dirty="0">
                          <a:effectLst/>
                          <a:latin typeface="Times New Roman" panose="02020603050405020304" pitchFamily="18" charset="0"/>
                          <a:ea typeface="Times New Roman" panose="02020603050405020304" pitchFamily="18" charset="0"/>
                          <a:cs typeface="Arial" panose="020B0604020202020204" pitchFamily="34" charset="0"/>
                        </a:rPr>
                        <a:t>DeleteProperty</a:t>
                      </a:r>
                    </a:p>
                  </a:txBody>
                  <a:tcPr marL="68580" marR="68580" marT="0" marB="0" anchor="ctr"/>
                </a:tc>
                <a:tc>
                  <a:txBody>
                    <a:bodyPr/>
                    <a:lstStyle/>
                    <a:p>
                      <a:pPr marL="0" marR="226695" algn="ctr">
                        <a:lnSpc>
                          <a:spcPct val="150000"/>
                        </a:lnSpc>
                        <a:spcBef>
                          <a:spcPts val="1715"/>
                        </a:spcBef>
                        <a:buNone/>
                      </a:pPr>
                      <a:r>
                        <a:rPr lang="en-US" sz="2400">
                          <a:effectLst/>
                          <a:latin typeface="Times New Roman" panose="02020603050405020304" pitchFamily="18" charset="0"/>
                          <a:ea typeface="Times New Roman" panose="02020603050405020304" pitchFamily="18" charset="0"/>
                          <a:cs typeface="Arial" panose="020B0604020202020204" pitchFamily="34" charset="0"/>
                        </a:rPr>
                        <a:t>Delete any Property from Table after pay </a:t>
                      </a:r>
                    </a:p>
                  </a:txBody>
                  <a:tcPr marL="68580" marR="68580" marT="0" marB="0" anchor="ctr"/>
                </a:tc>
                <a:extLst>
                  <a:ext uri="{0D108BD9-81ED-4DB2-BD59-A6C34878D82A}">
                    <a16:rowId xmlns:a16="http://schemas.microsoft.com/office/drawing/2014/main" val="3206208776"/>
                  </a:ext>
                </a:extLst>
              </a:tr>
              <a:tr h="656661">
                <a:tc>
                  <a:txBody>
                    <a:bodyPr/>
                    <a:lstStyle/>
                    <a:p>
                      <a:pPr marL="0" marR="226695" algn="ctr">
                        <a:lnSpc>
                          <a:spcPct val="150000"/>
                        </a:lnSpc>
                        <a:spcBef>
                          <a:spcPts val="1715"/>
                        </a:spcBef>
                        <a:buNone/>
                      </a:pPr>
                      <a:r>
                        <a:rPr lang="en-US" sz="2400" dirty="0">
                          <a:effectLst/>
                          <a:latin typeface="Times New Roman" panose="02020603050405020304" pitchFamily="18" charset="0"/>
                          <a:ea typeface="Times New Roman" panose="02020603050405020304" pitchFamily="18" charset="0"/>
                          <a:cs typeface="Arial" panose="020B0604020202020204" pitchFamily="34" charset="0"/>
                        </a:rPr>
                        <a:t>GetPropertyByID</a:t>
                      </a:r>
                    </a:p>
                  </a:txBody>
                  <a:tcPr marL="68580" marR="68580" marT="0" marB="0" anchor="ctr"/>
                </a:tc>
                <a:tc>
                  <a:txBody>
                    <a:bodyPr/>
                    <a:lstStyle/>
                    <a:p>
                      <a:pPr marL="0" marR="226695" algn="ctr">
                        <a:lnSpc>
                          <a:spcPct val="150000"/>
                        </a:lnSpc>
                        <a:spcBef>
                          <a:spcPts val="1715"/>
                        </a:spcBef>
                        <a:buNone/>
                      </a:pPr>
                      <a:r>
                        <a:rPr lang="en-US" sz="2400">
                          <a:effectLst/>
                          <a:latin typeface="Times New Roman" panose="02020603050405020304" pitchFamily="18" charset="0"/>
                          <a:ea typeface="Times New Roman" panose="02020603050405020304" pitchFamily="18" charset="0"/>
                          <a:cs typeface="Arial" panose="020B0604020202020204" pitchFamily="34" charset="0"/>
                        </a:rPr>
                        <a:t>Find any Property details by ID</a:t>
                      </a:r>
                    </a:p>
                  </a:txBody>
                  <a:tcPr marL="68580" marR="68580" marT="0" marB="0" anchor="ctr"/>
                </a:tc>
                <a:extLst>
                  <a:ext uri="{0D108BD9-81ED-4DB2-BD59-A6C34878D82A}">
                    <a16:rowId xmlns:a16="http://schemas.microsoft.com/office/drawing/2014/main" val="88785165"/>
                  </a:ext>
                </a:extLst>
              </a:tr>
              <a:tr h="656661">
                <a:tc>
                  <a:txBody>
                    <a:bodyPr/>
                    <a:lstStyle/>
                    <a:p>
                      <a:pPr marL="0" marR="226695" algn="ctr">
                        <a:lnSpc>
                          <a:spcPct val="150000"/>
                        </a:lnSpc>
                        <a:spcBef>
                          <a:spcPts val="1715"/>
                        </a:spcBef>
                        <a:buNone/>
                      </a:pPr>
                      <a:r>
                        <a:rPr lang="en-US" sz="2400" dirty="0">
                          <a:effectLst/>
                          <a:latin typeface="Times New Roman" panose="02020603050405020304" pitchFamily="18" charset="0"/>
                          <a:ea typeface="Times New Roman" panose="02020603050405020304" pitchFamily="18" charset="0"/>
                          <a:cs typeface="Arial" panose="020B0604020202020204" pitchFamily="34" charset="0"/>
                        </a:rPr>
                        <a:t>AddClient</a:t>
                      </a:r>
                    </a:p>
                  </a:txBody>
                  <a:tcPr marL="68580" marR="68580" marT="0" marB="0" anchor="ctr"/>
                </a:tc>
                <a:tc>
                  <a:txBody>
                    <a:bodyPr/>
                    <a:lstStyle/>
                    <a:p>
                      <a:pPr marL="0" marR="226695" algn="ctr">
                        <a:lnSpc>
                          <a:spcPct val="150000"/>
                        </a:lnSpc>
                        <a:spcBef>
                          <a:spcPts val="1715"/>
                        </a:spcBef>
                        <a:buNone/>
                      </a:pPr>
                      <a:r>
                        <a:rPr lang="en-US" sz="2400" dirty="0">
                          <a:effectLst/>
                          <a:latin typeface="Times New Roman" panose="02020603050405020304" pitchFamily="18" charset="0"/>
                          <a:ea typeface="Times New Roman" panose="02020603050405020304" pitchFamily="18" charset="0"/>
                          <a:cs typeface="Arial" panose="020B0604020202020204" pitchFamily="34" charset="0"/>
                        </a:rPr>
                        <a:t>Add new Client to system </a:t>
                      </a:r>
                    </a:p>
                  </a:txBody>
                  <a:tcPr marL="68580" marR="68580" marT="0" marB="0" anchor="ctr"/>
                </a:tc>
                <a:extLst>
                  <a:ext uri="{0D108BD9-81ED-4DB2-BD59-A6C34878D82A}">
                    <a16:rowId xmlns:a16="http://schemas.microsoft.com/office/drawing/2014/main" val="3109303775"/>
                  </a:ext>
                </a:extLst>
              </a:tr>
              <a:tr h="656661">
                <a:tc>
                  <a:txBody>
                    <a:bodyPr/>
                    <a:lstStyle/>
                    <a:p>
                      <a:pPr marL="0" marR="226695" algn="ctr">
                        <a:lnSpc>
                          <a:spcPct val="150000"/>
                        </a:lnSpc>
                        <a:spcBef>
                          <a:spcPts val="1715"/>
                        </a:spcBef>
                        <a:buNone/>
                      </a:pPr>
                      <a:r>
                        <a:rPr lang="en-US" sz="2400" dirty="0">
                          <a:effectLst/>
                          <a:latin typeface="Times New Roman" panose="02020603050405020304" pitchFamily="18" charset="0"/>
                          <a:ea typeface="Times New Roman" panose="02020603050405020304" pitchFamily="18" charset="0"/>
                          <a:cs typeface="Arial" panose="020B0604020202020204" pitchFamily="34" charset="0"/>
                        </a:rPr>
                        <a:t>UpdateClient</a:t>
                      </a:r>
                    </a:p>
                  </a:txBody>
                  <a:tcPr marL="68580" marR="68580" marT="0" marB="0" anchor="ctr"/>
                </a:tc>
                <a:tc>
                  <a:txBody>
                    <a:bodyPr/>
                    <a:lstStyle/>
                    <a:p>
                      <a:pPr marL="0" marR="226695" algn="ctr">
                        <a:lnSpc>
                          <a:spcPct val="150000"/>
                        </a:lnSpc>
                        <a:spcBef>
                          <a:spcPts val="1715"/>
                        </a:spcBef>
                        <a:buNone/>
                      </a:pPr>
                      <a:r>
                        <a:rPr lang="en-US" sz="2400" dirty="0">
                          <a:effectLst/>
                          <a:latin typeface="Times New Roman" panose="02020603050405020304" pitchFamily="18" charset="0"/>
                          <a:ea typeface="Times New Roman" panose="02020603050405020304" pitchFamily="18" charset="0"/>
                          <a:cs typeface="Arial" panose="020B0604020202020204" pitchFamily="34" charset="0"/>
                        </a:rPr>
                        <a:t>Update Client Information</a:t>
                      </a:r>
                    </a:p>
                  </a:txBody>
                  <a:tcPr marL="68580" marR="68580" marT="0" marB="0" anchor="ctr"/>
                </a:tc>
                <a:extLst>
                  <a:ext uri="{0D108BD9-81ED-4DB2-BD59-A6C34878D82A}">
                    <a16:rowId xmlns:a16="http://schemas.microsoft.com/office/drawing/2014/main" val="3184310624"/>
                  </a:ext>
                </a:extLst>
              </a:tr>
            </a:tbl>
          </a:graphicData>
        </a:graphic>
      </p:graphicFrame>
    </p:spTree>
    <p:extLst>
      <p:ext uri="{BB962C8B-B14F-4D97-AF65-F5344CB8AC3E}">
        <p14:creationId xmlns:p14="http://schemas.microsoft.com/office/powerpoint/2010/main" val="11139478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EF8388-6525-044B-7A10-0F2309BD7DCB}"/>
            </a:ext>
          </a:extLst>
        </p:cNvPr>
        <p:cNvGrpSpPr/>
        <p:nvPr/>
      </p:nvGrpSpPr>
      <p:grpSpPr>
        <a:xfrm>
          <a:off x="0" y="0"/>
          <a:ext cx="0" cy="0"/>
          <a:chOff x="0" y="0"/>
          <a:chExt cx="0" cy="0"/>
        </a:xfrm>
      </p:grpSpPr>
      <p:grpSp>
        <p:nvGrpSpPr>
          <p:cNvPr id="3" name="Group 3">
            <a:extLst>
              <a:ext uri="{FF2B5EF4-FFF2-40B4-BE49-F238E27FC236}">
                <a16:creationId xmlns:a16="http://schemas.microsoft.com/office/drawing/2014/main" id="{9A9711E7-A919-11D9-9FF9-59B37B11CA98}"/>
              </a:ext>
            </a:extLst>
          </p:cNvPr>
          <p:cNvGrpSpPr/>
          <p:nvPr/>
        </p:nvGrpSpPr>
        <p:grpSpPr>
          <a:xfrm>
            <a:off x="-1345187" y="0"/>
            <a:ext cx="6662939" cy="762000"/>
            <a:chOff x="0" y="0"/>
            <a:chExt cx="1754848" cy="200691"/>
          </a:xfrm>
        </p:grpSpPr>
        <p:sp>
          <p:nvSpPr>
            <p:cNvPr id="4" name="Freeform 4">
              <a:extLst>
                <a:ext uri="{FF2B5EF4-FFF2-40B4-BE49-F238E27FC236}">
                  <a16:creationId xmlns:a16="http://schemas.microsoft.com/office/drawing/2014/main" id="{4D50AA98-B7DA-AE02-9917-3437B05A80AF}"/>
                </a:ext>
              </a:extLst>
            </p:cNvPr>
            <p:cNvSpPr/>
            <p:nvPr/>
          </p:nvSpPr>
          <p:spPr>
            <a:xfrm>
              <a:off x="0" y="0"/>
              <a:ext cx="1754848" cy="200691"/>
            </a:xfrm>
            <a:custGeom>
              <a:avLst/>
              <a:gdLst/>
              <a:ahLst/>
              <a:cxnLst/>
              <a:rect l="l" t="t" r="r" b="b"/>
              <a:pathLst>
                <a:path w="1754848" h="200691">
                  <a:moveTo>
                    <a:pt x="203200" y="0"/>
                  </a:moveTo>
                  <a:lnTo>
                    <a:pt x="1754848" y="0"/>
                  </a:lnTo>
                  <a:lnTo>
                    <a:pt x="1551648" y="200691"/>
                  </a:lnTo>
                  <a:lnTo>
                    <a:pt x="0" y="200691"/>
                  </a:lnTo>
                  <a:lnTo>
                    <a:pt x="203200" y="0"/>
                  </a:lnTo>
                  <a:close/>
                </a:path>
              </a:pathLst>
            </a:custGeom>
            <a:solidFill>
              <a:srgbClr val="255C8C"/>
            </a:solidFill>
          </p:spPr>
        </p:sp>
        <p:sp>
          <p:nvSpPr>
            <p:cNvPr id="5" name="TextBox 5">
              <a:extLst>
                <a:ext uri="{FF2B5EF4-FFF2-40B4-BE49-F238E27FC236}">
                  <a16:creationId xmlns:a16="http://schemas.microsoft.com/office/drawing/2014/main" id="{D3F8834C-D31C-0A75-3531-A940AAB0C9A7}"/>
                </a:ext>
              </a:extLst>
            </p:cNvPr>
            <p:cNvSpPr txBox="1"/>
            <p:nvPr/>
          </p:nvSpPr>
          <p:spPr>
            <a:xfrm>
              <a:off x="101600" y="-47625"/>
              <a:ext cx="1551648" cy="248316"/>
            </a:xfrm>
            <a:prstGeom prst="rect">
              <a:avLst/>
            </a:prstGeom>
          </p:spPr>
          <p:txBody>
            <a:bodyPr lIns="50800" tIns="50800" rIns="50800" bIns="50800" rtlCol="0" anchor="ctr"/>
            <a:lstStyle/>
            <a:p>
              <a:pPr algn="ctr">
                <a:lnSpc>
                  <a:spcPts val="2940"/>
                </a:lnSpc>
              </a:pPr>
              <a:endParaRPr/>
            </a:p>
          </p:txBody>
        </p:sp>
      </p:grpSp>
      <p:grpSp>
        <p:nvGrpSpPr>
          <p:cNvPr id="6" name="Group 6">
            <a:extLst>
              <a:ext uri="{FF2B5EF4-FFF2-40B4-BE49-F238E27FC236}">
                <a16:creationId xmlns:a16="http://schemas.microsoft.com/office/drawing/2014/main" id="{B50ACC6F-2FDE-C245-8D2C-DBC08CE26AFE}"/>
              </a:ext>
            </a:extLst>
          </p:cNvPr>
          <p:cNvGrpSpPr/>
          <p:nvPr/>
        </p:nvGrpSpPr>
        <p:grpSpPr>
          <a:xfrm rot="-10800000">
            <a:off x="12801600" y="9525000"/>
            <a:ext cx="6662939" cy="762000"/>
            <a:chOff x="0" y="0"/>
            <a:chExt cx="1754848" cy="200691"/>
          </a:xfrm>
        </p:grpSpPr>
        <p:sp>
          <p:nvSpPr>
            <p:cNvPr id="7" name="Freeform 7">
              <a:extLst>
                <a:ext uri="{FF2B5EF4-FFF2-40B4-BE49-F238E27FC236}">
                  <a16:creationId xmlns:a16="http://schemas.microsoft.com/office/drawing/2014/main" id="{3B934482-824D-2A6D-8AE7-07992C61873C}"/>
                </a:ext>
              </a:extLst>
            </p:cNvPr>
            <p:cNvSpPr/>
            <p:nvPr/>
          </p:nvSpPr>
          <p:spPr>
            <a:xfrm>
              <a:off x="0" y="0"/>
              <a:ext cx="1754848" cy="200691"/>
            </a:xfrm>
            <a:custGeom>
              <a:avLst/>
              <a:gdLst/>
              <a:ahLst/>
              <a:cxnLst/>
              <a:rect l="l" t="t" r="r" b="b"/>
              <a:pathLst>
                <a:path w="1754848" h="200691">
                  <a:moveTo>
                    <a:pt x="203200" y="0"/>
                  </a:moveTo>
                  <a:lnTo>
                    <a:pt x="1754848" y="0"/>
                  </a:lnTo>
                  <a:lnTo>
                    <a:pt x="1551648" y="200691"/>
                  </a:lnTo>
                  <a:lnTo>
                    <a:pt x="0" y="200691"/>
                  </a:lnTo>
                  <a:lnTo>
                    <a:pt x="203200" y="0"/>
                  </a:lnTo>
                  <a:close/>
                </a:path>
              </a:pathLst>
            </a:custGeom>
            <a:solidFill>
              <a:srgbClr val="255C8C"/>
            </a:solidFill>
          </p:spPr>
        </p:sp>
        <p:sp>
          <p:nvSpPr>
            <p:cNvPr id="8" name="TextBox 8">
              <a:extLst>
                <a:ext uri="{FF2B5EF4-FFF2-40B4-BE49-F238E27FC236}">
                  <a16:creationId xmlns:a16="http://schemas.microsoft.com/office/drawing/2014/main" id="{42EEAFBD-DF5E-7DE5-4B60-8B36853F820D}"/>
                </a:ext>
              </a:extLst>
            </p:cNvPr>
            <p:cNvSpPr txBox="1"/>
            <p:nvPr/>
          </p:nvSpPr>
          <p:spPr>
            <a:xfrm>
              <a:off x="101600" y="-47625"/>
              <a:ext cx="1551648" cy="248316"/>
            </a:xfrm>
            <a:prstGeom prst="rect">
              <a:avLst/>
            </a:prstGeom>
          </p:spPr>
          <p:txBody>
            <a:bodyPr lIns="50800" tIns="50800" rIns="50800" bIns="50800" rtlCol="0" anchor="ctr"/>
            <a:lstStyle/>
            <a:p>
              <a:pPr algn="ctr">
                <a:lnSpc>
                  <a:spcPts val="2940"/>
                </a:lnSpc>
              </a:pPr>
              <a:endParaRPr/>
            </a:p>
          </p:txBody>
        </p:sp>
      </p:grpSp>
      <p:sp>
        <p:nvSpPr>
          <p:cNvPr id="12" name="TextBox 12">
            <a:extLst>
              <a:ext uri="{FF2B5EF4-FFF2-40B4-BE49-F238E27FC236}">
                <a16:creationId xmlns:a16="http://schemas.microsoft.com/office/drawing/2014/main" id="{19774E95-FB65-D149-C1D8-E76F5A53C8C1}"/>
              </a:ext>
            </a:extLst>
          </p:cNvPr>
          <p:cNvSpPr txBox="1"/>
          <p:nvPr/>
        </p:nvSpPr>
        <p:spPr>
          <a:xfrm>
            <a:off x="599364" y="1109551"/>
            <a:ext cx="8468436" cy="1974900"/>
          </a:xfrm>
          <a:prstGeom prst="rect">
            <a:avLst/>
          </a:prstGeom>
        </p:spPr>
        <p:txBody>
          <a:bodyPr wrap="square" lIns="0" tIns="0" rIns="0" bIns="0" rtlCol="0" anchor="t">
            <a:spAutoFit/>
          </a:bodyPr>
          <a:lstStyle/>
          <a:p>
            <a:pPr>
              <a:lnSpc>
                <a:spcPts val="7700"/>
              </a:lnSpc>
            </a:pPr>
            <a:r>
              <a:rPr lang="en-US" sz="6000" b="1" dirty="0">
                <a:solidFill>
                  <a:srgbClr val="255C8C"/>
                </a:solidFill>
                <a:latin typeface="Open Sans 1 Bold"/>
                <a:ea typeface="Open Sans 1 Bold"/>
                <a:cs typeface="Open Sans 1 Bold"/>
                <a:sym typeface="Open Sans 1 Bold"/>
              </a:rPr>
              <a:t>02. Stored Procedures </a:t>
            </a:r>
          </a:p>
          <a:p>
            <a:pPr algn="l">
              <a:lnSpc>
                <a:spcPts val="7700"/>
              </a:lnSpc>
            </a:pPr>
            <a:endParaRPr lang="en-US" sz="6000" b="1" dirty="0">
              <a:solidFill>
                <a:srgbClr val="255C8C"/>
              </a:solidFill>
              <a:latin typeface="HK Grotesk Bold"/>
              <a:ea typeface="HK Grotesk Bold"/>
              <a:cs typeface="HK Grotesk Bold"/>
              <a:sym typeface="HK Grotesk Bold"/>
            </a:endParaRPr>
          </a:p>
        </p:txBody>
      </p:sp>
      <p:graphicFrame>
        <p:nvGraphicFramePr>
          <p:cNvPr id="2" name="Table 1">
            <a:extLst>
              <a:ext uri="{FF2B5EF4-FFF2-40B4-BE49-F238E27FC236}">
                <a16:creationId xmlns:a16="http://schemas.microsoft.com/office/drawing/2014/main" id="{0028BC4E-0D71-18F9-6C0E-C8A3230267EE}"/>
              </a:ext>
            </a:extLst>
          </p:cNvPr>
          <p:cNvGraphicFramePr>
            <a:graphicFrameLocks noGrp="1"/>
          </p:cNvGraphicFramePr>
          <p:nvPr>
            <p:extLst>
              <p:ext uri="{D42A27DB-BD31-4B8C-83A1-F6EECF244321}">
                <p14:modId xmlns:p14="http://schemas.microsoft.com/office/powerpoint/2010/main" val="3660169814"/>
              </p:ext>
            </p:extLst>
          </p:nvPr>
        </p:nvGraphicFramePr>
        <p:xfrm>
          <a:off x="1143000" y="2120901"/>
          <a:ext cx="16916400" cy="7409537"/>
        </p:xfrm>
        <a:graphic>
          <a:graphicData uri="http://schemas.openxmlformats.org/drawingml/2006/table">
            <a:tbl>
              <a:tblPr firstRow="1" bandRow="1">
                <a:tableStyleId>{5C22544A-7EE6-4342-B048-85BDC9FD1C3A}</a:tableStyleId>
              </a:tblPr>
              <a:tblGrid>
                <a:gridCol w="8458200">
                  <a:extLst>
                    <a:ext uri="{9D8B030D-6E8A-4147-A177-3AD203B41FA5}">
                      <a16:colId xmlns:a16="http://schemas.microsoft.com/office/drawing/2014/main" val="1862198135"/>
                    </a:ext>
                  </a:extLst>
                </a:gridCol>
                <a:gridCol w="8458200">
                  <a:extLst>
                    <a:ext uri="{9D8B030D-6E8A-4147-A177-3AD203B41FA5}">
                      <a16:colId xmlns:a16="http://schemas.microsoft.com/office/drawing/2014/main" val="584690526"/>
                    </a:ext>
                  </a:extLst>
                </a:gridCol>
              </a:tblGrid>
              <a:tr h="656661">
                <a:tc>
                  <a:txBody>
                    <a:bodyPr/>
                    <a:lstStyle/>
                    <a:p>
                      <a:pPr algn="ctr"/>
                      <a:r>
                        <a:rPr lang="en-US" sz="3600" b="1" dirty="0">
                          <a:solidFill>
                            <a:schemeClr val="bg1"/>
                          </a:solidFill>
                          <a:latin typeface="Open Sans 1 Bold"/>
                          <a:ea typeface="Open Sans 1 Bold"/>
                          <a:cs typeface="Open Sans 1 Bold"/>
                          <a:sym typeface="Open Sans 1 Bold"/>
                        </a:rPr>
                        <a:t>Stored Procedures</a:t>
                      </a:r>
                      <a:r>
                        <a:rPr lang="en-US" sz="3600" b="1" dirty="0">
                          <a:solidFill>
                            <a:srgbClr val="255C8C"/>
                          </a:solidFill>
                          <a:latin typeface="Open Sans 1 Bold"/>
                          <a:ea typeface="Open Sans 1 Bold"/>
                          <a:cs typeface="Open Sans 1 Bold"/>
                          <a:sym typeface="Open Sans 1 Bold"/>
                        </a:rPr>
                        <a:t> </a:t>
                      </a:r>
                      <a:r>
                        <a:rPr lang="en-US" sz="3600" b="1" dirty="0">
                          <a:solidFill>
                            <a:schemeClr val="bg1"/>
                          </a:solidFill>
                          <a:latin typeface="Open Sans 1 Bold"/>
                          <a:ea typeface="Open Sans 1 Bold"/>
                          <a:cs typeface="Open Sans 1 Bold"/>
                          <a:sym typeface="Open Sans 1 Bold"/>
                        </a:rPr>
                        <a:t>Name</a:t>
                      </a:r>
                      <a:endParaRPr lang="en-US" sz="3600" dirty="0">
                        <a:solidFill>
                          <a:schemeClr val="bg1"/>
                        </a:solidFill>
                      </a:endParaRPr>
                    </a:p>
                  </a:txBody>
                  <a:tcPr anchor="ctr"/>
                </a:tc>
                <a:tc>
                  <a:txBody>
                    <a:bodyPr/>
                    <a:lstStyle/>
                    <a:p>
                      <a:pPr algn="ctr"/>
                      <a:r>
                        <a:rPr lang="en-US" sz="3600" dirty="0"/>
                        <a:t>Definition</a:t>
                      </a:r>
                    </a:p>
                  </a:txBody>
                  <a:tcPr/>
                </a:tc>
                <a:extLst>
                  <a:ext uri="{0D108BD9-81ED-4DB2-BD59-A6C34878D82A}">
                    <a16:rowId xmlns:a16="http://schemas.microsoft.com/office/drawing/2014/main" val="1402768461"/>
                  </a:ext>
                </a:extLst>
              </a:tr>
              <a:tr h="656661">
                <a:tc>
                  <a:txBody>
                    <a:bodyPr/>
                    <a:lstStyle/>
                    <a:p>
                      <a:pPr marL="0" marR="226695" algn="ctr">
                        <a:lnSpc>
                          <a:spcPct val="150000"/>
                        </a:lnSpc>
                        <a:spcBef>
                          <a:spcPts val="1715"/>
                        </a:spcBef>
                        <a:buNone/>
                      </a:pPr>
                      <a:r>
                        <a:rPr lang="en-US" sz="2400" dirty="0">
                          <a:effectLst/>
                          <a:latin typeface="Times New Roman" panose="02020603050405020304" pitchFamily="18" charset="0"/>
                          <a:ea typeface="Times New Roman" panose="02020603050405020304" pitchFamily="18" charset="0"/>
                          <a:cs typeface="Arial" panose="020B0604020202020204" pitchFamily="34" charset="0"/>
                        </a:rPr>
                        <a:t>AddOwner</a:t>
                      </a:r>
                    </a:p>
                  </a:txBody>
                  <a:tcPr marL="68580" marR="68580" marT="0" marB="0" anchor="ctr"/>
                </a:tc>
                <a:tc>
                  <a:txBody>
                    <a:bodyPr/>
                    <a:lstStyle/>
                    <a:p>
                      <a:pPr marL="0" marR="226695" algn="ctr">
                        <a:lnSpc>
                          <a:spcPct val="150000"/>
                        </a:lnSpc>
                        <a:spcBef>
                          <a:spcPts val="1715"/>
                        </a:spcBef>
                        <a:buNone/>
                      </a:pPr>
                      <a:r>
                        <a:rPr lang="en-US" sz="2400" dirty="0">
                          <a:effectLst/>
                          <a:latin typeface="Times New Roman" panose="02020603050405020304" pitchFamily="18" charset="0"/>
                          <a:ea typeface="Times New Roman" panose="02020603050405020304" pitchFamily="18" charset="0"/>
                          <a:cs typeface="Arial" panose="020B0604020202020204" pitchFamily="34" charset="0"/>
                        </a:rPr>
                        <a:t>Add new Owner want to pay our Property </a:t>
                      </a:r>
                    </a:p>
                  </a:txBody>
                  <a:tcPr marL="68580" marR="68580" marT="0" marB="0" anchor="ctr"/>
                </a:tc>
                <a:extLst>
                  <a:ext uri="{0D108BD9-81ED-4DB2-BD59-A6C34878D82A}">
                    <a16:rowId xmlns:a16="http://schemas.microsoft.com/office/drawing/2014/main" val="2049612376"/>
                  </a:ext>
                </a:extLst>
              </a:tr>
              <a:tr h="656661">
                <a:tc>
                  <a:txBody>
                    <a:bodyPr/>
                    <a:lstStyle/>
                    <a:p>
                      <a:pPr marL="0" marR="226695" algn="ctr">
                        <a:lnSpc>
                          <a:spcPct val="150000"/>
                        </a:lnSpc>
                        <a:spcBef>
                          <a:spcPts val="1715"/>
                        </a:spcBef>
                        <a:buNone/>
                      </a:pPr>
                      <a:r>
                        <a:rPr lang="en-US" sz="2400" dirty="0">
                          <a:effectLst/>
                          <a:latin typeface="Times New Roman" panose="02020603050405020304" pitchFamily="18" charset="0"/>
                          <a:ea typeface="Times New Roman" panose="02020603050405020304" pitchFamily="18" charset="0"/>
                          <a:cs typeface="Arial" panose="020B0604020202020204" pitchFamily="34" charset="0"/>
                        </a:rPr>
                        <a:t>AddBroker</a:t>
                      </a:r>
                    </a:p>
                  </a:txBody>
                  <a:tcPr marL="68580" marR="68580" marT="0" marB="0" anchor="ctr"/>
                </a:tc>
                <a:tc>
                  <a:txBody>
                    <a:bodyPr/>
                    <a:lstStyle/>
                    <a:p>
                      <a:pPr marL="0" marR="226695" algn="ctr">
                        <a:lnSpc>
                          <a:spcPct val="150000"/>
                        </a:lnSpc>
                        <a:spcBef>
                          <a:spcPts val="1715"/>
                        </a:spcBef>
                        <a:buNone/>
                      </a:pPr>
                      <a:r>
                        <a:rPr lang="en-US" sz="2400">
                          <a:effectLst/>
                          <a:latin typeface="Times New Roman" panose="02020603050405020304" pitchFamily="18" charset="0"/>
                          <a:ea typeface="Times New Roman" panose="02020603050405020304" pitchFamily="18" charset="0"/>
                          <a:cs typeface="Arial" panose="020B0604020202020204" pitchFamily="34" charset="0"/>
                        </a:rPr>
                        <a:t>Add new Broker to system</a:t>
                      </a:r>
                    </a:p>
                  </a:txBody>
                  <a:tcPr marL="68580" marR="68580" marT="0" marB="0" anchor="ctr"/>
                </a:tc>
                <a:extLst>
                  <a:ext uri="{0D108BD9-81ED-4DB2-BD59-A6C34878D82A}">
                    <a16:rowId xmlns:a16="http://schemas.microsoft.com/office/drawing/2014/main" val="1922148061"/>
                  </a:ext>
                </a:extLst>
              </a:tr>
              <a:tr h="656661">
                <a:tc>
                  <a:txBody>
                    <a:bodyPr/>
                    <a:lstStyle/>
                    <a:p>
                      <a:pPr marL="0" marR="226695" algn="ctr">
                        <a:lnSpc>
                          <a:spcPct val="150000"/>
                        </a:lnSpc>
                        <a:spcBef>
                          <a:spcPts val="1715"/>
                        </a:spcBef>
                        <a:buNone/>
                      </a:pPr>
                      <a:r>
                        <a:rPr lang="en-US" sz="2400" dirty="0">
                          <a:effectLst/>
                          <a:latin typeface="Times New Roman" panose="02020603050405020304" pitchFamily="18" charset="0"/>
                          <a:ea typeface="Times New Roman" panose="02020603050405020304" pitchFamily="18" charset="0"/>
                          <a:cs typeface="Arial" panose="020B0604020202020204" pitchFamily="34" charset="0"/>
                        </a:rPr>
                        <a:t>ScheduleAppointment</a:t>
                      </a:r>
                    </a:p>
                  </a:txBody>
                  <a:tcPr marL="68580" marR="68580" marT="0" marB="0" anchor="ctr"/>
                </a:tc>
                <a:tc>
                  <a:txBody>
                    <a:bodyPr/>
                    <a:lstStyle/>
                    <a:p>
                      <a:pPr marL="0" marR="226695" algn="ctr">
                        <a:lnSpc>
                          <a:spcPct val="150000"/>
                        </a:lnSpc>
                        <a:spcBef>
                          <a:spcPts val="1715"/>
                        </a:spcBef>
                        <a:buNone/>
                      </a:pPr>
                      <a:r>
                        <a:rPr lang="en-US" sz="2400">
                          <a:effectLst/>
                          <a:latin typeface="Times New Roman" panose="02020603050405020304" pitchFamily="18" charset="0"/>
                          <a:ea typeface="Times New Roman" panose="02020603050405020304" pitchFamily="18" charset="0"/>
                          <a:cs typeface="Arial" panose="020B0604020202020204" pitchFamily="34" charset="0"/>
                        </a:rPr>
                        <a:t>Add new Appointment information by Date, Status, Property, Employee, Client</a:t>
                      </a:r>
                    </a:p>
                  </a:txBody>
                  <a:tcPr marL="68580" marR="68580" marT="0" marB="0" anchor="ctr"/>
                </a:tc>
                <a:extLst>
                  <a:ext uri="{0D108BD9-81ED-4DB2-BD59-A6C34878D82A}">
                    <a16:rowId xmlns:a16="http://schemas.microsoft.com/office/drawing/2014/main" val="1121791970"/>
                  </a:ext>
                </a:extLst>
              </a:tr>
              <a:tr h="656661">
                <a:tc>
                  <a:txBody>
                    <a:bodyPr/>
                    <a:lstStyle/>
                    <a:p>
                      <a:pPr marL="0" marR="226695" algn="ctr">
                        <a:lnSpc>
                          <a:spcPct val="150000"/>
                        </a:lnSpc>
                        <a:spcBef>
                          <a:spcPts val="1715"/>
                        </a:spcBef>
                        <a:buNone/>
                      </a:pPr>
                      <a:r>
                        <a:rPr lang="en-US" sz="2400" dirty="0">
                          <a:effectLst/>
                          <a:latin typeface="Times New Roman" panose="02020603050405020304" pitchFamily="18" charset="0"/>
                          <a:ea typeface="Times New Roman" panose="02020603050405020304" pitchFamily="18" charset="0"/>
                          <a:cs typeface="Arial" panose="020B0604020202020204" pitchFamily="34" charset="0"/>
                        </a:rPr>
                        <a:t>UpdateAppointmentStatus</a:t>
                      </a:r>
                    </a:p>
                  </a:txBody>
                  <a:tcPr marL="68580" marR="68580" marT="0" marB="0" anchor="ctr"/>
                </a:tc>
                <a:tc>
                  <a:txBody>
                    <a:bodyPr/>
                    <a:lstStyle/>
                    <a:p>
                      <a:pPr marL="0" marR="226695" algn="ctr">
                        <a:lnSpc>
                          <a:spcPct val="150000"/>
                        </a:lnSpc>
                        <a:spcBef>
                          <a:spcPts val="1715"/>
                        </a:spcBef>
                        <a:buNone/>
                      </a:pPr>
                      <a:r>
                        <a:rPr lang="en-US" sz="2400">
                          <a:effectLst/>
                          <a:latin typeface="Times New Roman" panose="02020603050405020304" pitchFamily="18" charset="0"/>
                          <a:ea typeface="Times New Roman" panose="02020603050405020304" pitchFamily="18" charset="0"/>
                          <a:cs typeface="Arial" panose="020B0604020202020204" pitchFamily="34" charset="0"/>
                        </a:rPr>
                        <a:t>Transform Appointment Status from Ongoing to Done or to Cancelled </a:t>
                      </a:r>
                    </a:p>
                  </a:txBody>
                  <a:tcPr marL="68580" marR="68580" marT="0" marB="0" anchor="ctr"/>
                </a:tc>
                <a:extLst>
                  <a:ext uri="{0D108BD9-81ED-4DB2-BD59-A6C34878D82A}">
                    <a16:rowId xmlns:a16="http://schemas.microsoft.com/office/drawing/2014/main" val="661996066"/>
                  </a:ext>
                </a:extLst>
              </a:tr>
              <a:tr h="656661">
                <a:tc>
                  <a:txBody>
                    <a:bodyPr/>
                    <a:lstStyle/>
                    <a:p>
                      <a:pPr marL="0" marR="226695" algn="ctr">
                        <a:lnSpc>
                          <a:spcPct val="150000"/>
                        </a:lnSpc>
                        <a:spcBef>
                          <a:spcPts val="1715"/>
                        </a:spcBef>
                        <a:buNone/>
                      </a:pPr>
                      <a:r>
                        <a:rPr lang="en-US" sz="2400" dirty="0">
                          <a:effectLst/>
                          <a:latin typeface="Times New Roman" panose="02020603050405020304" pitchFamily="18" charset="0"/>
                          <a:ea typeface="Times New Roman" panose="02020603050405020304" pitchFamily="18" charset="0"/>
                          <a:cs typeface="Arial" panose="020B0604020202020204" pitchFamily="34" charset="0"/>
                        </a:rPr>
                        <a:t>CreateListing</a:t>
                      </a:r>
                    </a:p>
                  </a:txBody>
                  <a:tcPr marL="68580" marR="68580" marT="0" marB="0" anchor="ctr"/>
                </a:tc>
                <a:tc>
                  <a:txBody>
                    <a:bodyPr/>
                    <a:lstStyle/>
                    <a:p>
                      <a:pPr marL="0" marR="226695" algn="ctr">
                        <a:lnSpc>
                          <a:spcPct val="150000"/>
                        </a:lnSpc>
                        <a:spcBef>
                          <a:spcPts val="1715"/>
                        </a:spcBef>
                        <a:buNone/>
                      </a:pPr>
                      <a:r>
                        <a:rPr lang="en-US" sz="2400">
                          <a:effectLst/>
                          <a:latin typeface="Times New Roman" panose="02020603050405020304" pitchFamily="18" charset="0"/>
                          <a:ea typeface="Times New Roman" panose="02020603050405020304" pitchFamily="18" charset="0"/>
                          <a:cs typeface="Arial" panose="020B0604020202020204" pitchFamily="34" charset="0"/>
                        </a:rPr>
                        <a:t>Create new list by Employee is must or but by Broke is may ber</a:t>
                      </a:r>
                    </a:p>
                  </a:txBody>
                  <a:tcPr marL="68580" marR="68580" marT="0" marB="0" anchor="ctr"/>
                </a:tc>
                <a:extLst>
                  <a:ext uri="{0D108BD9-81ED-4DB2-BD59-A6C34878D82A}">
                    <a16:rowId xmlns:a16="http://schemas.microsoft.com/office/drawing/2014/main" val="1683199410"/>
                  </a:ext>
                </a:extLst>
              </a:tr>
              <a:tr h="656661">
                <a:tc>
                  <a:txBody>
                    <a:bodyPr/>
                    <a:lstStyle/>
                    <a:p>
                      <a:pPr marL="0" marR="226695" algn="ctr">
                        <a:lnSpc>
                          <a:spcPct val="150000"/>
                        </a:lnSpc>
                        <a:spcBef>
                          <a:spcPts val="1715"/>
                        </a:spcBef>
                        <a:buNone/>
                      </a:pPr>
                      <a:r>
                        <a:rPr lang="en-US" sz="2400" dirty="0">
                          <a:effectLst/>
                          <a:latin typeface="Times New Roman" panose="02020603050405020304" pitchFamily="18" charset="0"/>
                          <a:ea typeface="Times New Roman" panose="02020603050405020304" pitchFamily="18" charset="0"/>
                          <a:cs typeface="Arial" panose="020B0604020202020204" pitchFamily="34" charset="0"/>
                        </a:rPr>
                        <a:t>RecordPayment</a:t>
                      </a:r>
                    </a:p>
                  </a:txBody>
                  <a:tcPr marL="68580" marR="68580" marT="0" marB="0" anchor="ctr"/>
                </a:tc>
                <a:tc>
                  <a:txBody>
                    <a:bodyPr/>
                    <a:lstStyle/>
                    <a:p>
                      <a:pPr marL="0" marR="226695" algn="ctr">
                        <a:lnSpc>
                          <a:spcPct val="150000"/>
                        </a:lnSpc>
                        <a:spcBef>
                          <a:spcPts val="1715"/>
                        </a:spcBef>
                        <a:buNone/>
                      </a:pPr>
                      <a:r>
                        <a:rPr lang="en-US" sz="2400">
                          <a:effectLst/>
                          <a:latin typeface="Times New Roman" panose="02020603050405020304" pitchFamily="18" charset="0"/>
                          <a:ea typeface="Times New Roman" panose="02020603050405020304" pitchFamily="18" charset="0"/>
                          <a:cs typeface="Arial" panose="020B0604020202020204" pitchFamily="34" charset="0"/>
                        </a:rPr>
                        <a:t>Record any Payment Transaction is Done From client or to Employee, Broker, Owner, Profit </a:t>
                      </a:r>
                    </a:p>
                  </a:txBody>
                  <a:tcPr marL="68580" marR="68580" marT="0" marB="0" anchor="ctr"/>
                </a:tc>
                <a:extLst>
                  <a:ext uri="{0D108BD9-81ED-4DB2-BD59-A6C34878D82A}">
                    <a16:rowId xmlns:a16="http://schemas.microsoft.com/office/drawing/2014/main" val="2978089305"/>
                  </a:ext>
                </a:extLst>
              </a:tr>
              <a:tr h="656661">
                <a:tc>
                  <a:txBody>
                    <a:bodyPr/>
                    <a:lstStyle/>
                    <a:p>
                      <a:pPr marL="0" marR="226695" algn="ctr">
                        <a:lnSpc>
                          <a:spcPct val="150000"/>
                        </a:lnSpc>
                        <a:spcBef>
                          <a:spcPts val="1715"/>
                        </a:spcBef>
                        <a:buNone/>
                      </a:pPr>
                      <a:r>
                        <a:rPr lang="en-US" sz="2400" dirty="0">
                          <a:effectLst/>
                          <a:latin typeface="Times New Roman" panose="02020603050405020304" pitchFamily="18" charset="0"/>
                          <a:ea typeface="Times New Roman" panose="02020603050405020304" pitchFamily="18" charset="0"/>
                          <a:cs typeface="Arial" panose="020B0604020202020204" pitchFamily="34" charset="0"/>
                        </a:rPr>
                        <a:t>GetBrokerCommissions</a:t>
                      </a:r>
                    </a:p>
                  </a:txBody>
                  <a:tcPr marL="68580" marR="68580" marT="0" marB="0" anchor="ctr"/>
                </a:tc>
                <a:tc>
                  <a:txBody>
                    <a:bodyPr/>
                    <a:lstStyle/>
                    <a:p>
                      <a:pPr marL="0" marR="226695" algn="ctr">
                        <a:lnSpc>
                          <a:spcPct val="150000"/>
                        </a:lnSpc>
                        <a:spcBef>
                          <a:spcPts val="1715"/>
                        </a:spcBef>
                        <a:buNone/>
                      </a:pPr>
                      <a:r>
                        <a:rPr lang="en-US" sz="2400">
                          <a:effectLst/>
                          <a:latin typeface="Times New Roman" panose="02020603050405020304" pitchFamily="18" charset="0"/>
                          <a:ea typeface="Times New Roman" panose="02020603050405020304" pitchFamily="18" charset="0"/>
                          <a:cs typeface="Arial" panose="020B0604020202020204" pitchFamily="34" charset="0"/>
                        </a:rPr>
                        <a:t>Perform Commission of Broker if in the sale in Property </a:t>
                      </a:r>
                    </a:p>
                  </a:txBody>
                  <a:tcPr marL="68580" marR="68580" marT="0" marB="0" anchor="ctr"/>
                </a:tc>
                <a:extLst>
                  <a:ext uri="{0D108BD9-81ED-4DB2-BD59-A6C34878D82A}">
                    <a16:rowId xmlns:a16="http://schemas.microsoft.com/office/drawing/2014/main" val="3206208776"/>
                  </a:ext>
                </a:extLst>
              </a:tr>
              <a:tr h="656661">
                <a:tc>
                  <a:txBody>
                    <a:bodyPr/>
                    <a:lstStyle/>
                    <a:p>
                      <a:pPr marL="0" marR="226695" algn="ctr">
                        <a:lnSpc>
                          <a:spcPct val="150000"/>
                        </a:lnSpc>
                        <a:spcBef>
                          <a:spcPts val="1715"/>
                        </a:spcBef>
                        <a:buNone/>
                      </a:pPr>
                      <a:r>
                        <a:rPr lang="en-US" sz="2400" dirty="0">
                          <a:effectLst/>
                          <a:latin typeface="Times New Roman" panose="02020603050405020304" pitchFamily="18" charset="0"/>
                          <a:ea typeface="Times New Roman" panose="02020603050405020304" pitchFamily="18" charset="0"/>
                          <a:cs typeface="Arial" panose="020B0604020202020204" pitchFamily="34" charset="0"/>
                        </a:rPr>
                        <a:t>GetEmployeeAppointmentsByDate</a:t>
                      </a:r>
                    </a:p>
                  </a:txBody>
                  <a:tcPr marL="68580" marR="68580" marT="0" marB="0" anchor="ctr"/>
                </a:tc>
                <a:tc>
                  <a:txBody>
                    <a:bodyPr/>
                    <a:lstStyle/>
                    <a:p>
                      <a:pPr marL="0" marR="226695" algn="ctr">
                        <a:lnSpc>
                          <a:spcPct val="150000"/>
                        </a:lnSpc>
                        <a:spcBef>
                          <a:spcPts val="1715"/>
                        </a:spcBef>
                        <a:buNone/>
                      </a:pPr>
                      <a:r>
                        <a:rPr lang="en-US" sz="2400" dirty="0">
                          <a:effectLst/>
                          <a:latin typeface="Times New Roman" panose="02020603050405020304" pitchFamily="18" charset="0"/>
                          <a:ea typeface="Times New Roman" panose="02020603050405020304" pitchFamily="18" charset="0"/>
                          <a:cs typeface="Arial" panose="020B0604020202020204" pitchFamily="34" charset="0"/>
                        </a:rPr>
                        <a:t>Find any Appointment is done by employee-by-Employee ID and Date of Appointment</a:t>
                      </a:r>
                    </a:p>
                  </a:txBody>
                  <a:tcPr marL="68580" marR="68580" marT="0" marB="0" anchor="ctr"/>
                </a:tc>
                <a:extLst>
                  <a:ext uri="{0D108BD9-81ED-4DB2-BD59-A6C34878D82A}">
                    <a16:rowId xmlns:a16="http://schemas.microsoft.com/office/drawing/2014/main" val="88785165"/>
                  </a:ext>
                </a:extLst>
              </a:tr>
            </a:tbl>
          </a:graphicData>
        </a:graphic>
      </p:graphicFrame>
    </p:spTree>
    <p:extLst>
      <p:ext uri="{BB962C8B-B14F-4D97-AF65-F5344CB8AC3E}">
        <p14:creationId xmlns:p14="http://schemas.microsoft.com/office/powerpoint/2010/main" val="16605711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969E3C-11D0-6B59-356A-081FC1E5DB2F}"/>
            </a:ext>
          </a:extLst>
        </p:cNvPr>
        <p:cNvGrpSpPr/>
        <p:nvPr/>
      </p:nvGrpSpPr>
      <p:grpSpPr>
        <a:xfrm>
          <a:off x="0" y="0"/>
          <a:ext cx="0" cy="0"/>
          <a:chOff x="0" y="0"/>
          <a:chExt cx="0" cy="0"/>
        </a:xfrm>
      </p:grpSpPr>
      <p:grpSp>
        <p:nvGrpSpPr>
          <p:cNvPr id="3" name="Group 3">
            <a:extLst>
              <a:ext uri="{FF2B5EF4-FFF2-40B4-BE49-F238E27FC236}">
                <a16:creationId xmlns:a16="http://schemas.microsoft.com/office/drawing/2014/main" id="{FE7C83E5-CE45-0440-DBD1-23CA62F26C63}"/>
              </a:ext>
            </a:extLst>
          </p:cNvPr>
          <p:cNvGrpSpPr/>
          <p:nvPr/>
        </p:nvGrpSpPr>
        <p:grpSpPr>
          <a:xfrm>
            <a:off x="-1345187" y="0"/>
            <a:ext cx="6662939" cy="762000"/>
            <a:chOff x="0" y="0"/>
            <a:chExt cx="1754848" cy="200691"/>
          </a:xfrm>
        </p:grpSpPr>
        <p:sp>
          <p:nvSpPr>
            <p:cNvPr id="4" name="Freeform 4">
              <a:extLst>
                <a:ext uri="{FF2B5EF4-FFF2-40B4-BE49-F238E27FC236}">
                  <a16:creationId xmlns:a16="http://schemas.microsoft.com/office/drawing/2014/main" id="{18C73093-58E3-0BF0-276D-3FB6716E355E}"/>
                </a:ext>
              </a:extLst>
            </p:cNvPr>
            <p:cNvSpPr/>
            <p:nvPr/>
          </p:nvSpPr>
          <p:spPr>
            <a:xfrm>
              <a:off x="0" y="0"/>
              <a:ext cx="1754848" cy="200691"/>
            </a:xfrm>
            <a:custGeom>
              <a:avLst/>
              <a:gdLst/>
              <a:ahLst/>
              <a:cxnLst/>
              <a:rect l="l" t="t" r="r" b="b"/>
              <a:pathLst>
                <a:path w="1754848" h="200691">
                  <a:moveTo>
                    <a:pt x="203200" y="0"/>
                  </a:moveTo>
                  <a:lnTo>
                    <a:pt x="1754848" y="0"/>
                  </a:lnTo>
                  <a:lnTo>
                    <a:pt x="1551648" y="200691"/>
                  </a:lnTo>
                  <a:lnTo>
                    <a:pt x="0" y="200691"/>
                  </a:lnTo>
                  <a:lnTo>
                    <a:pt x="203200" y="0"/>
                  </a:lnTo>
                  <a:close/>
                </a:path>
              </a:pathLst>
            </a:custGeom>
            <a:solidFill>
              <a:srgbClr val="255C8C"/>
            </a:solidFill>
          </p:spPr>
        </p:sp>
        <p:sp>
          <p:nvSpPr>
            <p:cNvPr id="5" name="TextBox 5">
              <a:extLst>
                <a:ext uri="{FF2B5EF4-FFF2-40B4-BE49-F238E27FC236}">
                  <a16:creationId xmlns:a16="http://schemas.microsoft.com/office/drawing/2014/main" id="{91F85DAD-7CBB-4071-7D3E-86666F9ADB1C}"/>
                </a:ext>
              </a:extLst>
            </p:cNvPr>
            <p:cNvSpPr txBox="1"/>
            <p:nvPr/>
          </p:nvSpPr>
          <p:spPr>
            <a:xfrm>
              <a:off x="101600" y="-47625"/>
              <a:ext cx="1551648" cy="248316"/>
            </a:xfrm>
            <a:prstGeom prst="rect">
              <a:avLst/>
            </a:prstGeom>
          </p:spPr>
          <p:txBody>
            <a:bodyPr lIns="50800" tIns="50800" rIns="50800" bIns="50800" rtlCol="0" anchor="ctr"/>
            <a:lstStyle/>
            <a:p>
              <a:pPr algn="ctr">
                <a:lnSpc>
                  <a:spcPts val="2940"/>
                </a:lnSpc>
              </a:pPr>
              <a:endParaRPr/>
            </a:p>
          </p:txBody>
        </p:sp>
      </p:grpSp>
      <p:grpSp>
        <p:nvGrpSpPr>
          <p:cNvPr id="6" name="Group 6">
            <a:extLst>
              <a:ext uri="{FF2B5EF4-FFF2-40B4-BE49-F238E27FC236}">
                <a16:creationId xmlns:a16="http://schemas.microsoft.com/office/drawing/2014/main" id="{5C417EF2-6438-0C67-B1C2-0146F177F60E}"/>
              </a:ext>
            </a:extLst>
          </p:cNvPr>
          <p:cNvGrpSpPr/>
          <p:nvPr/>
        </p:nvGrpSpPr>
        <p:grpSpPr>
          <a:xfrm rot="-10800000">
            <a:off x="12801600" y="9525000"/>
            <a:ext cx="6662939" cy="762000"/>
            <a:chOff x="0" y="0"/>
            <a:chExt cx="1754848" cy="200691"/>
          </a:xfrm>
        </p:grpSpPr>
        <p:sp>
          <p:nvSpPr>
            <p:cNvPr id="7" name="Freeform 7">
              <a:extLst>
                <a:ext uri="{FF2B5EF4-FFF2-40B4-BE49-F238E27FC236}">
                  <a16:creationId xmlns:a16="http://schemas.microsoft.com/office/drawing/2014/main" id="{88DD82A8-FABC-CD03-59CA-5ACF2E48D1E0}"/>
                </a:ext>
              </a:extLst>
            </p:cNvPr>
            <p:cNvSpPr/>
            <p:nvPr/>
          </p:nvSpPr>
          <p:spPr>
            <a:xfrm>
              <a:off x="0" y="0"/>
              <a:ext cx="1754848" cy="200691"/>
            </a:xfrm>
            <a:custGeom>
              <a:avLst/>
              <a:gdLst/>
              <a:ahLst/>
              <a:cxnLst/>
              <a:rect l="l" t="t" r="r" b="b"/>
              <a:pathLst>
                <a:path w="1754848" h="200691">
                  <a:moveTo>
                    <a:pt x="203200" y="0"/>
                  </a:moveTo>
                  <a:lnTo>
                    <a:pt x="1754848" y="0"/>
                  </a:lnTo>
                  <a:lnTo>
                    <a:pt x="1551648" y="200691"/>
                  </a:lnTo>
                  <a:lnTo>
                    <a:pt x="0" y="200691"/>
                  </a:lnTo>
                  <a:lnTo>
                    <a:pt x="203200" y="0"/>
                  </a:lnTo>
                  <a:close/>
                </a:path>
              </a:pathLst>
            </a:custGeom>
            <a:solidFill>
              <a:srgbClr val="255C8C"/>
            </a:solidFill>
          </p:spPr>
        </p:sp>
        <p:sp>
          <p:nvSpPr>
            <p:cNvPr id="8" name="TextBox 8">
              <a:extLst>
                <a:ext uri="{FF2B5EF4-FFF2-40B4-BE49-F238E27FC236}">
                  <a16:creationId xmlns:a16="http://schemas.microsoft.com/office/drawing/2014/main" id="{4B19EF9F-3A81-8424-EE93-5507C60CC3D8}"/>
                </a:ext>
              </a:extLst>
            </p:cNvPr>
            <p:cNvSpPr txBox="1"/>
            <p:nvPr/>
          </p:nvSpPr>
          <p:spPr>
            <a:xfrm>
              <a:off x="101600" y="-47625"/>
              <a:ext cx="1551648" cy="248316"/>
            </a:xfrm>
            <a:prstGeom prst="rect">
              <a:avLst/>
            </a:prstGeom>
          </p:spPr>
          <p:txBody>
            <a:bodyPr lIns="50800" tIns="50800" rIns="50800" bIns="50800" rtlCol="0" anchor="ctr"/>
            <a:lstStyle/>
            <a:p>
              <a:pPr algn="ctr">
                <a:lnSpc>
                  <a:spcPts val="2940"/>
                </a:lnSpc>
              </a:pPr>
              <a:endParaRPr/>
            </a:p>
          </p:txBody>
        </p:sp>
      </p:grpSp>
      <p:sp>
        <p:nvSpPr>
          <p:cNvPr id="12" name="TextBox 12">
            <a:extLst>
              <a:ext uri="{FF2B5EF4-FFF2-40B4-BE49-F238E27FC236}">
                <a16:creationId xmlns:a16="http://schemas.microsoft.com/office/drawing/2014/main" id="{1B4E443F-1499-44C5-E835-E51AC68DE53D}"/>
              </a:ext>
            </a:extLst>
          </p:cNvPr>
          <p:cNvSpPr txBox="1"/>
          <p:nvPr/>
        </p:nvSpPr>
        <p:spPr>
          <a:xfrm>
            <a:off x="599364" y="1109551"/>
            <a:ext cx="8468436" cy="1974900"/>
          </a:xfrm>
          <a:prstGeom prst="rect">
            <a:avLst/>
          </a:prstGeom>
        </p:spPr>
        <p:txBody>
          <a:bodyPr wrap="square" lIns="0" tIns="0" rIns="0" bIns="0" rtlCol="0" anchor="t">
            <a:spAutoFit/>
          </a:bodyPr>
          <a:lstStyle/>
          <a:p>
            <a:pPr>
              <a:lnSpc>
                <a:spcPts val="7700"/>
              </a:lnSpc>
            </a:pPr>
            <a:r>
              <a:rPr lang="en-US" sz="6000" b="1" dirty="0">
                <a:solidFill>
                  <a:srgbClr val="255C8C"/>
                </a:solidFill>
                <a:latin typeface="Open Sans 1 Bold"/>
                <a:ea typeface="Open Sans 1 Bold"/>
                <a:cs typeface="Open Sans 1 Bold"/>
                <a:sym typeface="Open Sans 1 Bold"/>
              </a:rPr>
              <a:t>02. Stored Procedures </a:t>
            </a:r>
          </a:p>
          <a:p>
            <a:pPr algn="l">
              <a:lnSpc>
                <a:spcPts val="7700"/>
              </a:lnSpc>
            </a:pPr>
            <a:endParaRPr lang="en-US" sz="6000" b="1" dirty="0">
              <a:solidFill>
                <a:srgbClr val="255C8C"/>
              </a:solidFill>
              <a:latin typeface="HK Grotesk Bold"/>
              <a:ea typeface="HK Grotesk Bold"/>
              <a:cs typeface="HK Grotesk Bold"/>
              <a:sym typeface="HK Grotesk Bold"/>
            </a:endParaRPr>
          </a:p>
        </p:txBody>
      </p:sp>
      <p:graphicFrame>
        <p:nvGraphicFramePr>
          <p:cNvPr id="2" name="Table 1">
            <a:extLst>
              <a:ext uri="{FF2B5EF4-FFF2-40B4-BE49-F238E27FC236}">
                <a16:creationId xmlns:a16="http://schemas.microsoft.com/office/drawing/2014/main" id="{0E1BDCF4-B257-8BA8-54F5-252D5B17A1C9}"/>
              </a:ext>
            </a:extLst>
          </p:cNvPr>
          <p:cNvGraphicFramePr>
            <a:graphicFrameLocks noGrp="1"/>
          </p:cNvGraphicFramePr>
          <p:nvPr>
            <p:extLst>
              <p:ext uri="{D42A27DB-BD31-4B8C-83A1-F6EECF244321}">
                <p14:modId xmlns:p14="http://schemas.microsoft.com/office/powerpoint/2010/main" val="178878096"/>
              </p:ext>
            </p:extLst>
          </p:nvPr>
        </p:nvGraphicFramePr>
        <p:xfrm>
          <a:off x="1143000" y="2120901"/>
          <a:ext cx="16916400" cy="4407996"/>
        </p:xfrm>
        <a:graphic>
          <a:graphicData uri="http://schemas.openxmlformats.org/drawingml/2006/table">
            <a:tbl>
              <a:tblPr firstRow="1" bandRow="1">
                <a:tableStyleId>{5C22544A-7EE6-4342-B048-85BDC9FD1C3A}</a:tableStyleId>
              </a:tblPr>
              <a:tblGrid>
                <a:gridCol w="8458200">
                  <a:extLst>
                    <a:ext uri="{9D8B030D-6E8A-4147-A177-3AD203B41FA5}">
                      <a16:colId xmlns:a16="http://schemas.microsoft.com/office/drawing/2014/main" val="1862198135"/>
                    </a:ext>
                  </a:extLst>
                </a:gridCol>
                <a:gridCol w="8458200">
                  <a:extLst>
                    <a:ext uri="{9D8B030D-6E8A-4147-A177-3AD203B41FA5}">
                      <a16:colId xmlns:a16="http://schemas.microsoft.com/office/drawing/2014/main" val="584690526"/>
                    </a:ext>
                  </a:extLst>
                </a:gridCol>
              </a:tblGrid>
              <a:tr h="656661">
                <a:tc>
                  <a:txBody>
                    <a:bodyPr/>
                    <a:lstStyle/>
                    <a:p>
                      <a:pPr algn="ctr"/>
                      <a:r>
                        <a:rPr lang="en-US" sz="3600" b="1" dirty="0">
                          <a:solidFill>
                            <a:schemeClr val="bg1"/>
                          </a:solidFill>
                          <a:latin typeface="Open Sans 1 Bold"/>
                          <a:ea typeface="Open Sans 1 Bold"/>
                          <a:cs typeface="Open Sans 1 Bold"/>
                          <a:sym typeface="Open Sans 1 Bold"/>
                        </a:rPr>
                        <a:t>Stored Procedures</a:t>
                      </a:r>
                      <a:r>
                        <a:rPr lang="en-US" sz="3600" b="1" dirty="0">
                          <a:solidFill>
                            <a:srgbClr val="255C8C"/>
                          </a:solidFill>
                          <a:latin typeface="Open Sans 1 Bold"/>
                          <a:ea typeface="Open Sans 1 Bold"/>
                          <a:cs typeface="Open Sans 1 Bold"/>
                          <a:sym typeface="Open Sans 1 Bold"/>
                        </a:rPr>
                        <a:t> </a:t>
                      </a:r>
                      <a:r>
                        <a:rPr lang="en-US" sz="3600" b="1" dirty="0">
                          <a:solidFill>
                            <a:schemeClr val="bg1"/>
                          </a:solidFill>
                          <a:latin typeface="Open Sans 1 Bold"/>
                          <a:ea typeface="Open Sans 1 Bold"/>
                          <a:cs typeface="Open Sans 1 Bold"/>
                          <a:sym typeface="Open Sans 1 Bold"/>
                        </a:rPr>
                        <a:t>Name</a:t>
                      </a:r>
                      <a:endParaRPr lang="en-US" sz="3600" dirty="0">
                        <a:solidFill>
                          <a:schemeClr val="bg1"/>
                        </a:solidFill>
                      </a:endParaRPr>
                    </a:p>
                  </a:txBody>
                  <a:tcPr anchor="ctr"/>
                </a:tc>
                <a:tc>
                  <a:txBody>
                    <a:bodyPr/>
                    <a:lstStyle/>
                    <a:p>
                      <a:pPr algn="ctr"/>
                      <a:r>
                        <a:rPr lang="en-US" sz="3600" dirty="0"/>
                        <a:t>Definition</a:t>
                      </a:r>
                    </a:p>
                  </a:txBody>
                  <a:tcPr/>
                </a:tc>
                <a:extLst>
                  <a:ext uri="{0D108BD9-81ED-4DB2-BD59-A6C34878D82A}">
                    <a16:rowId xmlns:a16="http://schemas.microsoft.com/office/drawing/2014/main" val="1402768461"/>
                  </a:ext>
                </a:extLst>
              </a:tr>
              <a:tr h="656661">
                <a:tc>
                  <a:txBody>
                    <a:bodyPr/>
                    <a:lstStyle/>
                    <a:p>
                      <a:pPr marL="0" marR="226695" algn="ctr">
                        <a:lnSpc>
                          <a:spcPct val="150000"/>
                        </a:lnSpc>
                        <a:spcBef>
                          <a:spcPts val="1715"/>
                        </a:spcBef>
                        <a:buNone/>
                      </a:pPr>
                      <a:r>
                        <a:rPr lang="en-US" sz="2400" dirty="0">
                          <a:effectLst/>
                          <a:latin typeface="Times New Roman" panose="02020603050405020304" pitchFamily="18" charset="0"/>
                          <a:ea typeface="Times New Roman" panose="02020603050405020304" pitchFamily="18" charset="0"/>
                          <a:cs typeface="Arial" panose="020B0604020202020204" pitchFamily="34" charset="0"/>
                        </a:rPr>
                        <a:t>SearchProperties</a:t>
                      </a:r>
                    </a:p>
                  </a:txBody>
                  <a:tcPr marL="68580" marR="68580" marT="0" marB="0" anchor="ctr"/>
                </a:tc>
                <a:tc>
                  <a:txBody>
                    <a:bodyPr/>
                    <a:lstStyle/>
                    <a:p>
                      <a:pPr marL="0" marR="226695" algn="ctr">
                        <a:lnSpc>
                          <a:spcPct val="150000"/>
                        </a:lnSpc>
                        <a:spcBef>
                          <a:spcPts val="1715"/>
                        </a:spcBef>
                        <a:buNone/>
                      </a:pPr>
                      <a:r>
                        <a:rPr lang="en-US" sz="2400" dirty="0">
                          <a:effectLst/>
                          <a:latin typeface="Times New Roman" panose="02020603050405020304" pitchFamily="18" charset="0"/>
                          <a:ea typeface="Times New Roman" panose="02020603050405020304" pitchFamily="18" charset="0"/>
                          <a:cs typeface="Arial" panose="020B0604020202020204" pitchFamily="34" charset="0"/>
                        </a:rPr>
                        <a:t>Search from Property by Max or Min Price, Room, Bathroom, City, Status</a:t>
                      </a:r>
                    </a:p>
                  </a:txBody>
                  <a:tcPr marL="68580" marR="68580" marT="0" marB="0" anchor="ctr"/>
                </a:tc>
                <a:extLst>
                  <a:ext uri="{0D108BD9-81ED-4DB2-BD59-A6C34878D82A}">
                    <a16:rowId xmlns:a16="http://schemas.microsoft.com/office/drawing/2014/main" val="2049612376"/>
                  </a:ext>
                </a:extLst>
              </a:tr>
              <a:tr h="656661">
                <a:tc>
                  <a:txBody>
                    <a:bodyPr/>
                    <a:lstStyle/>
                    <a:p>
                      <a:pPr marL="0" marR="226695" algn="ctr">
                        <a:lnSpc>
                          <a:spcPct val="150000"/>
                        </a:lnSpc>
                        <a:spcBef>
                          <a:spcPts val="1715"/>
                        </a:spcBef>
                        <a:buNone/>
                      </a:pPr>
                      <a:r>
                        <a:rPr lang="en-US" sz="2400" dirty="0">
                          <a:effectLst/>
                          <a:latin typeface="Times New Roman" panose="02020603050405020304" pitchFamily="18" charset="0"/>
                          <a:ea typeface="Times New Roman" panose="02020603050405020304" pitchFamily="18" charset="0"/>
                          <a:cs typeface="Arial" panose="020B0604020202020204" pitchFamily="34" charset="0"/>
                        </a:rPr>
                        <a:t>AssignBrokerToAppointment</a:t>
                      </a:r>
                    </a:p>
                  </a:txBody>
                  <a:tcPr marL="68580" marR="68580" marT="0" marB="0" anchor="ctr"/>
                </a:tc>
                <a:tc>
                  <a:txBody>
                    <a:bodyPr/>
                    <a:lstStyle/>
                    <a:p>
                      <a:pPr marL="0" marR="226695" algn="ctr">
                        <a:lnSpc>
                          <a:spcPct val="150000"/>
                        </a:lnSpc>
                        <a:spcBef>
                          <a:spcPts val="1715"/>
                        </a:spcBef>
                        <a:buNone/>
                      </a:pPr>
                      <a:r>
                        <a:rPr lang="en-US" sz="2400">
                          <a:effectLst/>
                          <a:latin typeface="Times New Roman" panose="02020603050405020304" pitchFamily="18" charset="0"/>
                          <a:ea typeface="Times New Roman" panose="02020603050405020304" pitchFamily="18" charset="0"/>
                          <a:cs typeface="Arial" panose="020B0604020202020204" pitchFamily="34" charset="0"/>
                        </a:rPr>
                        <a:t>If Appointment is done by specific Broker this prevent duplicate same Appointment by same Broker </a:t>
                      </a:r>
                    </a:p>
                  </a:txBody>
                  <a:tcPr marL="68580" marR="68580" marT="0" marB="0" anchor="ctr"/>
                </a:tc>
                <a:extLst>
                  <a:ext uri="{0D108BD9-81ED-4DB2-BD59-A6C34878D82A}">
                    <a16:rowId xmlns:a16="http://schemas.microsoft.com/office/drawing/2014/main" val="1922148061"/>
                  </a:ext>
                </a:extLst>
              </a:tr>
              <a:tr h="656661">
                <a:tc>
                  <a:txBody>
                    <a:bodyPr/>
                    <a:lstStyle/>
                    <a:p>
                      <a:pPr marL="0" marR="226695" algn="ctr">
                        <a:lnSpc>
                          <a:spcPct val="150000"/>
                        </a:lnSpc>
                        <a:spcBef>
                          <a:spcPts val="1715"/>
                        </a:spcBef>
                        <a:buNone/>
                      </a:pPr>
                      <a:r>
                        <a:rPr lang="en-US" sz="2400" dirty="0">
                          <a:effectLst/>
                          <a:latin typeface="Times New Roman" panose="02020603050405020304" pitchFamily="18" charset="0"/>
                          <a:ea typeface="Times New Roman" panose="02020603050405020304" pitchFamily="18" charset="0"/>
                          <a:cs typeface="Arial" panose="020B0604020202020204" pitchFamily="34" charset="0"/>
                        </a:rPr>
                        <a:t>UpdatePropertyOwner</a:t>
                      </a:r>
                    </a:p>
                  </a:txBody>
                  <a:tcPr marL="68580" marR="68580" marT="0" marB="0" anchor="ctr"/>
                </a:tc>
                <a:tc>
                  <a:txBody>
                    <a:bodyPr/>
                    <a:lstStyle/>
                    <a:p>
                      <a:pPr marL="0" marR="226695" algn="ctr">
                        <a:lnSpc>
                          <a:spcPct val="150000"/>
                        </a:lnSpc>
                        <a:spcBef>
                          <a:spcPts val="1715"/>
                        </a:spcBef>
                        <a:buNone/>
                      </a:pPr>
                      <a:r>
                        <a:rPr lang="en-US" sz="2400">
                          <a:effectLst/>
                          <a:latin typeface="Times New Roman" panose="02020603050405020304" pitchFamily="18" charset="0"/>
                          <a:ea typeface="Times New Roman" panose="02020603050405020304" pitchFamily="18" charset="0"/>
                          <a:cs typeface="Arial" panose="020B0604020202020204" pitchFamily="34" charset="0"/>
                        </a:rPr>
                        <a:t>Update Property by New Owner</a:t>
                      </a:r>
                    </a:p>
                  </a:txBody>
                  <a:tcPr marL="68580" marR="68580" marT="0" marB="0" anchor="ctr"/>
                </a:tc>
                <a:extLst>
                  <a:ext uri="{0D108BD9-81ED-4DB2-BD59-A6C34878D82A}">
                    <a16:rowId xmlns:a16="http://schemas.microsoft.com/office/drawing/2014/main" val="1121791970"/>
                  </a:ext>
                </a:extLst>
              </a:tr>
              <a:tr h="656661">
                <a:tc>
                  <a:txBody>
                    <a:bodyPr/>
                    <a:lstStyle/>
                    <a:p>
                      <a:pPr marL="0" marR="226695" algn="ctr">
                        <a:lnSpc>
                          <a:spcPct val="150000"/>
                        </a:lnSpc>
                        <a:spcBef>
                          <a:spcPts val="1715"/>
                        </a:spcBef>
                        <a:buNone/>
                      </a:pPr>
                      <a:r>
                        <a:rPr lang="en-US" sz="2400" dirty="0">
                          <a:effectLst/>
                          <a:latin typeface="Times New Roman" panose="02020603050405020304" pitchFamily="18" charset="0"/>
                          <a:ea typeface="Times New Roman" panose="02020603050405020304" pitchFamily="18" charset="0"/>
                          <a:cs typeface="Arial" panose="020B0604020202020204" pitchFamily="34" charset="0"/>
                        </a:rPr>
                        <a:t>GetPaymentsSummary</a:t>
                      </a:r>
                    </a:p>
                  </a:txBody>
                  <a:tcPr marL="68580" marR="68580" marT="0" marB="0" anchor="ctr"/>
                </a:tc>
                <a:tc>
                  <a:txBody>
                    <a:bodyPr/>
                    <a:lstStyle/>
                    <a:p>
                      <a:pPr marL="0" marR="226695" algn="ctr">
                        <a:lnSpc>
                          <a:spcPct val="150000"/>
                        </a:lnSpc>
                        <a:spcBef>
                          <a:spcPts val="1715"/>
                        </a:spcBef>
                        <a:buNone/>
                      </a:pPr>
                      <a:r>
                        <a:rPr lang="en-US" sz="2400" dirty="0">
                          <a:effectLst/>
                          <a:latin typeface="Times New Roman" panose="02020603050405020304" pitchFamily="18" charset="0"/>
                          <a:ea typeface="Times New Roman" panose="02020603050405020304" pitchFamily="18" charset="0"/>
                          <a:cs typeface="Arial" panose="020B0604020202020204" pitchFamily="34" charset="0"/>
                        </a:rPr>
                        <a:t>Appear Anything about Payment by some of Properties (Date, Employee ID, Client ID, Payment Type)</a:t>
                      </a:r>
                    </a:p>
                  </a:txBody>
                  <a:tcPr marL="68580" marR="68580" marT="0" marB="0" anchor="ctr"/>
                </a:tc>
                <a:extLst>
                  <a:ext uri="{0D108BD9-81ED-4DB2-BD59-A6C34878D82A}">
                    <a16:rowId xmlns:a16="http://schemas.microsoft.com/office/drawing/2014/main" val="661996066"/>
                  </a:ext>
                </a:extLst>
              </a:tr>
            </a:tbl>
          </a:graphicData>
        </a:graphic>
      </p:graphicFrame>
    </p:spTree>
    <p:extLst>
      <p:ext uri="{BB962C8B-B14F-4D97-AF65-F5344CB8AC3E}">
        <p14:creationId xmlns:p14="http://schemas.microsoft.com/office/powerpoint/2010/main" val="16735514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408BB0-239E-16AA-1B04-9150D9014FFB}"/>
            </a:ext>
          </a:extLst>
        </p:cNvPr>
        <p:cNvGrpSpPr/>
        <p:nvPr/>
      </p:nvGrpSpPr>
      <p:grpSpPr>
        <a:xfrm>
          <a:off x="0" y="0"/>
          <a:ext cx="0" cy="0"/>
          <a:chOff x="0" y="0"/>
          <a:chExt cx="0" cy="0"/>
        </a:xfrm>
      </p:grpSpPr>
      <p:grpSp>
        <p:nvGrpSpPr>
          <p:cNvPr id="3" name="Group 3">
            <a:extLst>
              <a:ext uri="{FF2B5EF4-FFF2-40B4-BE49-F238E27FC236}">
                <a16:creationId xmlns:a16="http://schemas.microsoft.com/office/drawing/2014/main" id="{1CD3C15A-26A9-910E-7264-177D15914B7E}"/>
              </a:ext>
            </a:extLst>
          </p:cNvPr>
          <p:cNvGrpSpPr/>
          <p:nvPr/>
        </p:nvGrpSpPr>
        <p:grpSpPr>
          <a:xfrm>
            <a:off x="-1345187" y="0"/>
            <a:ext cx="6662939" cy="762000"/>
            <a:chOff x="0" y="0"/>
            <a:chExt cx="1754848" cy="200691"/>
          </a:xfrm>
        </p:grpSpPr>
        <p:sp>
          <p:nvSpPr>
            <p:cNvPr id="4" name="Freeform 4">
              <a:extLst>
                <a:ext uri="{FF2B5EF4-FFF2-40B4-BE49-F238E27FC236}">
                  <a16:creationId xmlns:a16="http://schemas.microsoft.com/office/drawing/2014/main" id="{F62FB02A-7099-DFE8-3161-BC0998010918}"/>
                </a:ext>
              </a:extLst>
            </p:cNvPr>
            <p:cNvSpPr/>
            <p:nvPr/>
          </p:nvSpPr>
          <p:spPr>
            <a:xfrm>
              <a:off x="0" y="0"/>
              <a:ext cx="1754848" cy="200691"/>
            </a:xfrm>
            <a:custGeom>
              <a:avLst/>
              <a:gdLst/>
              <a:ahLst/>
              <a:cxnLst/>
              <a:rect l="l" t="t" r="r" b="b"/>
              <a:pathLst>
                <a:path w="1754848" h="200691">
                  <a:moveTo>
                    <a:pt x="203200" y="0"/>
                  </a:moveTo>
                  <a:lnTo>
                    <a:pt x="1754848" y="0"/>
                  </a:lnTo>
                  <a:lnTo>
                    <a:pt x="1551648" y="200691"/>
                  </a:lnTo>
                  <a:lnTo>
                    <a:pt x="0" y="200691"/>
                  </a:lnTo>
                  <a:lnTo>
                    <a:pt x="203200" y="0"/>
                  </a:lnTo>
                  <a:close/>
                </a:path>
              </a:pathLst>
            </a:custGeom>
            <a:solidFill>
              <a:srgbClr val="255C8C"/>
            </a:solidFill>
          </p:spPr>
        </p:sp>
        <p:sp>
          <p:nvSpPr>
            <p:cNvPr id="5" name="TextBox 5">
              <a:extLst>
                <a:ext uri="{FF2B5EF4-FFF2-40B4-BE49-F238E27FC236}">
                  <a16:creationId xmlns:a16="http://schemas.microsoft.com/office/drawing/2014/main" id="{AFDB8D1F-40E5-07F4-E474-1219967FFF63}"/>
                </a:ext>
              </a:extLst>
            </p:cNvPr>
            <p:cNvSpPr txBox="1"/>
            <p:nvPr/>
          </p:nvSpPr>
          <p:spPr>
            <a:xfrm>
              <a:off x="101600" y="-47625"/>
              <a:ext cx="1551648" cy="248316"/>
            </a:xfrm>
            <a:prstGeom prst="rect">
              <a:avLst/>
            </a:prstGeom>
          </p:spPr>
          <p:txBody>
            <a:bodyPr lIns="50800" tIns="50800" rIns="50800" bIns="50800" rtlCol="0" anchor="ctr"/>
            <a:lstStyle/>
            <a:p>
              <a:pPr algn="ctr">
                <a:lnSpc>
                  <a:spcPts val="2940"/>
                </a:lnSpc>
              </a:pPr>
              <a:endParaRPr/>
            </a:p>
          </p:txBody>
        </p:sp>
      </p:grpSp>
      <p:grpSp>
        <p:nvGrpSpPr>
          <p:cNvPr id="6" name="Group 6">
            <a:extLst>
              <a:ext uri="{FF2B5EF4-FFF2-40B4-BE49-F238E27FC236}">
                <a16:creationId xmlns:a16="http://schemas.microsoft.com/office/drawing/2014/main" id="{68E4C911-2966-EF9E-9E16-04D3D4AF6CE8}"/>
              </a:ext>
            </a:extLst>
          </p:cNvPr>
          <p:cNvGrpSpPr/>
          <p:nvPr/>
        </p:nvGrpSpPr>
        <p:grpSpPr>
          <a:xfrm rot="-10800000">
            <a:off x="12801600" y="9525000"/>
            <a:ext cx="6662939" cy="762000"/>
            <a:chOff x="0" y="0"/>
            <a:chExt cx="1754848" cy="200691"/>
          </a:xfrm>
        </p:grpSpPr>
        <p:sp>
          <p:nvSpPr>
            <p:cNvPr id="7" name="Freeform 7">
              <a:extLst>
                <a:ext uri="{FF2B5EF4-FFF2-40B4-BE49-F238E27FC236}">
                  <a16:creationId xmlns:a16="http://schemas.microsoft.com/office/drawing/2014/main" id="{97EFC0BB-294A-CCC7-78D4-7A939C41EC50}"/>
                </a:ext>
              </a:extLst>
            </p:cNvPr>
            <p:cNvSpPr/>
            <p:nvPr/>
          </p:nvSpPr>
          <p:spPr>
            <a:xfrm>
              <a:off x="0" y="0"/>
              <a:ext cx="1754848" cy="200691"/>
            </a:xfrm>
            <a:custGeom>
              <a:avLst/>
              <a:gdLst/>
              <a:ahLst/>
              <a:cxnLst/>
              <a:rect l="l" t="t" r="r" b="b"/>
              <a:pathLst>
                <a:path w="1754848" h="200691">
                  <a:moveTo>
                    <a:pt x="203200" y="0"/>
                  </a:moveTo>
                  <a:lnTo>
                    <a:pt x="1754848" y="0"/>
                  </a:lnTo>
                  <a:lnTo>
                    <a:pt x="1551648" y="200691"/>
                  </a:lnTo>
                  <a:lnTo>
                    <a:pt x="0" y="200691"/>
                  </a:lnTo>
                  <a:lnTo>
                    <a:pt x="203200" y="0"/>
                  </a:lnTo>
                  <a:close/>
                </a:path>
              </a:pathLst>
            </a:custGeom>
            <a:solidFill>
              <a:srgbClr val="255C8C"/>
            </a:solidFill>
          </p:spPr>
        </p:sp>
        <p:sp>
          <p:nvSpPr>
            <p:cNvPr id="8" name="TextBox 8">
              <a:extLst>
                <a:ext uri="{FF2B5EF4-FFF2-40B4-BE49-F238E27FC236}">
                  <a16:creationId xmlns:a16="http://schemas.microsoft.com/office/drawing/2014/main" id="{5D7CCEC6-E638-4EE9-32E7-EE3FDAB266FE}"/>
                </a:ext>
              </a:extLst>
            </p:cNvPr>
            <p:cNvSpPr txBox="1"/>
            <p:nvPr/>
          </p:nvSpPr>
          <p:spPr>
            <a:xfrm>
              <a:off x="101600" y="-47625"/>
              <a:ext cx="1551648" cy="248316"/>
            </a:xfrm>
            <a:prstGeom prst="rect">
              <a:avLst/>
            </a:prstGeom>
          </p:spPr>
          <p:txBody>
            <a:bodyPr lIns="50800" tIns="50800" rIns="50800" bIns="50800" rtlCol="0" anchor="ctr"/>
            <a:lstStyle/>
            <a:p>
              <a:pPr algn="ctr">
                <a:lnSpc>
                  <a:spcPts val="2940"/>
                </a:lnSpc>
              </a:pPr>
              <a:endParaRPr/>
            </a:p>
          </p:txBody>
        </p:sp>
      </p:grpSp>
      <p:sp>
        <p:nvSpPr>
          <p:cNvPr id="12" name="TextBox 12">
            <a:extLst>
              <a:ext uri="{FF2B5EF4-FFF2-40B4-BE49-F238E27FC236}">
                <a16:creationId xmlns:a16="http://schemas.microsoft.com/office/drawing/2014/main" id="{410AED69-97A5-7E3E-D742-A38D1F2F530D}"/>
              </a:ext>
            </a:extLst>
          </p:cNvPr>
          <p:cNvSpPr txBox="1"/>
          <p:nvPr/>
        </p:nvSpPr>
        <p:spPr>
          <a:xfrm>
            <a:off x="599364" y="1109551"/>
            <a:ext cx="8468436" cy="1974900"/>
          </a:xfrm>
          <a:prstGeom prst="rect">
            <a:avLst/>
          </a:prstGeom>
        </p:spPr>
        <p:txBody>
          <a:bodyPr wrap="square" lIns="0" tIns="0" rIns="0" bIns="0" rtlCol="0" anchor="t">
            <a:spAutoFit/>
          </a:bodyPr>
          <a:lstStyle/>
          <a:p>
            <a:pPr>
              <a:lnSpc>
                <a:spcPts val="7700"/>
              </a:lnSpc>
            </a:pPr>
            <a:r>
              <a:rPr lang="en-US" sz="6000" b="1" dirty="0">
                <a:solidFill>
                  <a:srgbClr val="255C8C"/>
                </a:solidFill>
                <a:latin typeface="Open Sans 1 Bold"/>
                <a:ea typeface="Open Sans 1 Bold"/>
                <a:cs typeface="Open Sans 1 Bold"/>
                <a:sym typeface="Open Sans 1 Bold"/>
              </a:rPr>
              <a:t>03. Triggers </a:t>
            </a:r>
          </a:p>
          <a:p>
            <a:pPr algn="l">
              <a:lnSpc>
                <a:spcPts val="7700"/>
              </a:lnSpc>
            </a:pPr>
            <a:endParaRPr lang="en-US" sz="6000" b="1" dirty="0">
              <a:solidFill>
                <a:srgbClr val="255C8C"/>
              </a:solidFill>
              <a:latin typeface="HK Grotesk Bold"/>
              <a:ea typeface="HK Grotesk Bold"/>
              <a:cs typeface="HK Grotesk Bold"/>
              <a:sym typeface="HK Grotesk Bold"/>
            </a:endParaRPr>
          </a:p>
        </p:txBody>
      </p:sp>
      <p:graphicFrame>
        <p:nvGraphicFramePr>
          <p:cNvPr id="2" name="Table 1">
            <a:extLst>
              <a:ext uri="{FF2B5EF4-FFF2-40B4-BE49-F238E27FC236}">
                <a16:creationId xmlns:a16="http://schemas.microsoft.com/office/drawing/2014/main" id="{5B6D9F44-198A-1003-D619-F52ED01FD055}"/>
              </a:ext>
            </a:extLst>
          </p:cNvPr>
          <p:cNvGraphicFramePr>
            <a:graphicFrameLocks noGrp="1"/>
          </p:cNvGraphicFramePr>
          <p:nvPr>
            <p:extLst>
              <p:ext uri="{D42A27DB-BD31-4B8C-83A1-F6EECF244321}">
                <p14:modId xmlns:p14="http://schemas.microsoft.com/office/powerpoint/2010/main" val="1092212026"/>
              </p:ext>
            </p:extLst>
          </p:nvPr>
        </p:nvGraphicFramePr>
        <p:xfrm>
          <a:off x="1143000" y="2120901"/>
          <a:ext cx="16916400" cy="6752876"/>
        </p:xfrm>
        <a:graphic>
          <a:graphicData uri="http://schemas.openxmlformats.org/drawingml/2006/table">
            <a:tbl>
              <a:tblPr firstRow="1" bandRow="1">
                <a:tableStyleId>{5C22544A-7EE6-4342-B048-85BDC9FD1C3A}</a:tableStyleId>
              </a:tblPr>
              <a:tblGrid>
                <a:gridCol w="8458200">
                  <a:extLst>
                    <a:ext uri="{9D8B030D-6E8A-4147-A177-3AD203B41FA5}">
                      <a16:colId xmlns:a16="http://schemas.microsoft.com/office/drawing/2014/main" val="1862198135"/>
                    </a:ext>
                  </a:extLst>
                </a:gridCol>
                <a:gridCol w="8458200">
                  <a:extLst>
                    <a:ext uri="{9D8B030D-6E8A-4147-A177-3AD203B41FA5}">
                      <a16:colId xmlns:a16="http://schemas.microsoft.com/office/drawing/2014/main" val="584690526"/>
                    </a:ext>
                  </a:extLst>
                </a:gridCol>
              </a:tblGrid>
              <a:tr h="656661">
                <a:tc>
                  <a:txBody>
                    <a:bodyPr/>
                    <a:lstStyle/>
                    <a:p>
                      <a:pPr algn="ctr"/>
                      <a:r>
                        <a:rPr lang="en-US" sz="3600" b="1" dirty="0">
                          <a:solidFill>
                            <a:schemeClr val="bg1"/>
                          </a:solidFill>
                          <a:latin typeface="Open Sans 1 Bold"/>
                          <a:ea typeface="Open Sans 1 Bold"/>
                          <a:cs typeface="Open Sans 1 Bold"/>
                          <a:sym typeface="Open Sans 1 Bold"/>
                        </a:rPr>
                        <a:t>Triggers</a:t>
                      </a:r>
                      <a:r>
                        <a:rPr lang="en-US" sz="3600" b="1" dirty="0">
                          <a:solidFill>
                            <a:srgbClr val="255C8C"/>
                          </a:solidFill>
                          <a:latin typeface="Open Sans 1 Bold"/>
                          <a:ea typeface="Open Sans 1 Bold"/>
                          <a:cs typeface="Open Sans 1 Bold"/>
                          <a:sym typeface="Open Sans 1 Bold"/>
                        </a:rPr>
                        <a:t> </a:t>
                      </a:r>
                      <a:r>
                        <a:rPr lang="en-US" sz="3600" b="1" dirty="0">
                          <a:solidFill>
                            <a:schemeClr val="bg1"/>
                          </a:solidFill>
                          <a:latin typeface="Open Sans 1 Bold"/>
                          <a:ea typeface="Open Sans 1 Bold"/>
                          <a:cs typeface="Open Sans 1 Bold"/>
                          <a:sym typeface="Open Sans 1 Bold"/>
                        </a:rPr>
                        <a:t>Name</a:t>
                      </a:r>
                      <a:endParaRPr lang="en-US" sz="3600" dirty="0">
                        <a:solidFill>
                          <a:schemeClr val="bg1"/>
                        </a:solidFill>
                      </a:endParaRPr>
                    </a:p>
                  </a:txBody>
                  <a:tcPr anchor="ctr"/>
                </a:tc>
                <a:tc>
                  <a:txBody>
                    <a:bodyPr/>
                    <a:lstStyle/>
                    <a:p>
                      <a:pPr algn="ctr"/>
                      <a:r>
                        <a:rPr lang="en-US" sz="3600" dirty="0"/>
                        <a:t>Definition</a:t>
                      </a:r>
                    </a:p>
                  </a:txBody>
                  <a:tcPr/>
                </a:tc>
                <a:extLst>
                  <a:ext uri="{0D108BD9-81ED-4DB2-BD59-A6C34878D82A}">
                    <a16:rowId xmlns:a16="http://schemas.microsoft.com/office/drawing/2014/main" val="1402768461"/>
                  </a:ext>
                </a:extLst>
              </a:tr>
              <a:tr h="656661">
                <a:tc>
                  <a:txBody>
                    <a:bodyPr/>
                    <a:lstStyle/>
                    <a:p>
                      <a:pPr marL="0" marR="226695" algn="ctr">
                        <a:lnSpc>
                          <a:spcPct val="150000"/>
                        </a:lnSpc>
                        <a:spcBef>
                          <a:spcPts val="1715"/>
                        </a:spcBef>
                        <a:buNone/>
                      </a:pPr>
                      <a:r>
                        <a:rPr lang="en-US" sz="2400" dirty="0">
                          <a:effectLst/>
                          <a:latin typeface="Times New Roman" panose="02020603050405020304" pitchFamily="18" charset="0"/>
                          <a:ea typeface="Times New Roman" panose="02020603050405020304" pitchFamily="18" charset="0"/>
                          <a:cs typeface="Arial" panose="020B0604020202020204" pitchFamily="34" charset="0"/>
                        </a:rPr>
                        <a:t>trg_Employee_Salary_Update</a:t>
                      </a:r>
                    </a:p>
                  </a:txBody>
                  <a:tcPr marL="68580" marR="68580" marT="0" marB="0" anchor="ctr"/>
                </a:tc>
                <a:tc>
                  <a:txBody>
                    <a:bodyPr/>
                    <a:lstStyle/>
                    <a:p>
                      <a:pPr marL="0" marR="226695" algn="ctr">
                        <a:lnSpc>
                          <a:spcPct val="150000"/>
                        </a:lnSpc>
                        <a:spcBef>
                          <a:spcPts val="1715"/>
                        </a:spcBef>
                        <a:buNone/>
                      </a:pPr>
                      <a:r>
                        <a:rPr lang="en-US" sz="2400" dirty="0">
                          <a:effectLst/>
                          <a:latin typeface="Times New Roman" panose="02020603050405020304" pitchFamily="18" charset="0"/>
                          <a:ea typeface="Times New Roman" panose="02020603050405020304" pitchFamily="18" charset="0"/>
                          <a:cs typeface="Arial" panose="020B0604020202020204" pitchFamily="34" charset="0"/>
                        </a:rPr>
                        <a:t>If an employee's salary is updated, the new salary is recorded</a:t>
                      </a:r>
                    </a:p>
                  </a:txBody>
                  <a:tcPr marL="68580" marR="68580" marT="0" marB="0" anchor="ctr"/>
                </a:tc>
                <a:extLst>
                  <a:ext uri="{0D108BD9-81ED-4DB2-BD59-A6C34878D82A}">
                    <a16:rowId xmlns:a16="http://schemas.microsoft.com/office/drawing/2014/main" val="2049612376"/>
                  </a:ext>
                </a:extLst>
              </a:tr>
              <a:tr h="656661">
                <a:tc>
                  <a:txBody>
                    <a:bodyPr/>
                    <a:lstStyle/>
                    <a:p>
                      <a:pPr marL="0" marR="226695" algn="ctr">
                        <a:lnSpc>
                          <a:spcPct val="150000"/>
                        </a:lnSpc>
                        <a:spcBef>
                          <a:spcPts val="1715"/>
                        </a:spcBef>
                        <a:buNone/>
                      </a:pPr>
                      <a:r>
                        <a:rPr lang="en-US" sz="2400" dirty="0">
                          <a:effectLst/>
                          <a:latin typeface="Times New Roman" panose="02020603050405020304" pitchFamily="18" charset="0"/>
                          <a:ea typeface="Times New Roman" panose="02020603050405020304" pitchFamily="18" charset="0"/>
                          <a:cs typeface="Arial" panose="020B0604020202020204" pitchFamily="34" charset="0"/>
                        </a:rPr>
                        <a:t>trg_Prevent_Client_Delete</a:t>
                      </a:r>
                    </a:p>
                  </a:txBody>
                  <a:tcPr marL="68580" marR="68580" marT="0" marB="0" anchor="ctr"/>
                </a:tc>
                <a:tc>
                  <a:txBody>
                    <a:bodyPr/>
                    <a:lstStyle/>
                    <a:p>
                      <a:pPr marL="0" marR="226695" algn="ctr">
                        <a:lnSpc>
                          <a:spcPct val="150000"/>
                        </a:lnSpc>
                        <a:spcBef>
                          <a:spcPts val="1715"/>
                        </a:spcBef>
                        <a:buNone/>
                      </a:pPr>
                      <a:r>
                        <a:rPr lang="en-US" sz="2400">
                          <a:effectLst/>
                          <a:latin typeface="Times New Roman" panose="02020603050405020304" pitchFamily="18" charset="0"/>
                          <a:ea typeface="Times New Roman" panose="02020603050405020304" pitchFamily="18" charset="0"/>
                          <a:cs typeface="Arial" panose="020B0604020202020204" pitchFamily="34" charset="0"/>
                        </a:rPr>
                        <a:t>This prevents you from deleting a client if they still have a scheduled appointment</a:t>
                      </a:r>
                    </a:p>
                  </a:txBody>
                  <a:tcPr marL="68580" marR="68580" marT="0" marB="0" anchor="ctr"/>
                </a:tc>
                <a:extLst>
                  <a:ext uri="{0D108BD9-81ED-4DB2-BD59-A6C34878D82A}">
                    <a16:rowId xmlns:a16="http://schemas.microsoft.com/office/drawing/2014/main" val="1922148061"/>
                  </a:ext>
                </a:extLst>
              </a:tr>
              <a:tr h="656661">
                <a:tc>
                  <a:txBody>
                    <a:bodyPr/>
                    <a:lstStyle/>
                    <a:p>
                      <a:pPr marL="0" marR="226695" algn="ctr">
                        <a:lnSpc>
                          <a:spcPct val="150000"/>
                        </a:lnSpc>
                        <a:spcBef>
                          <a:spcPts val="1715"/>
                        </a:spcBef>
                        <a:buNone/>
                      </a:pPr>
                      <a:r>
                        <a:rPr lang="en-US" sz="2400" dirty="0">
                          <a:effectLst/>
                          <a:latin typeface="Times New Roman" panose="02020603050405020304" pitchFamily="18" charset="0"/>
                          <a:ea typeface="Times New Roman" panose="02020603050405020304" pitchFamily="18" charset="0"/>
                          <a:cs typeface="Arial" panose="020B0604020202020204" pitchFamily="34" charset="0"/>
                        </a:rPr>
                        <a:t>trg_Broker_Negative_Commission</a:t>
                      </a:r>
                    </a:p>
                  </a:txBody>
                  <a:tcPr marL="68580" marR="68580" marT="0" marB="0" anchor="ctr"/>
                </a:tc>
                <a:tc>
                  <a:txBody>
                    <a:bodyPr/>
                    <a:lstStyle/>
                    <a:p>
                      <a:pPr marL="0" marR="226695" algn="ctr">
                        <a:lnSpc>
                          <a:spcPct val="150000"/>
                        </a:lnSpc>
                        <a:spcBef>
                          <a:spcPts val="1715"/>
                        </a:spcBef>
                        <a:buNone/>
                      </a:pPr>
                      <a:r>
                        <a:rPr lang="en-US" sz="2400">
                          <a:effectLst/>
                          <a:latin typeface="Times New Roman" panose="02020603050405020304" pitchFamily="18" charset="0"/>
                          <a:ea typeface="Times New Roman" panose="02020603050405020304" pitchFamily="18" charset="0"/>
                          <a:cs typeface="Arial" panose="020B0604020202020204" pitchFamily="34" charset="0"/>
                        </a:rPr>
                        <a:t>This prevents the commission from being negative for the broker</a:t>
                      </a:r>
                    </a:p>
                  </a:txBody>
                  <a:tcPr marL="68580" marR="68580" marT="0" marB="0" anchor="ctr"/>
                </a:tc>
                <a:extLst>
                  <a:ext uri="{0D108BD9-81ED-4DB2-BD59-A6C34878D82A}">
                    <a16:rowId xmlns:a16="http://schemas.microsoft.com/office/drawing/2014/main" val="1121791970"/>
                  </a:ext>
                </a:extLst>
              </a:tr>
              <a:tr h="656661">
                <a:tc>
                  <a:txBody>
                    <a:bodyPr/>
                    <a:lstStyle/>
                    <a:p>
                      <a:pPr marL="0" marR="226695" algn="ctr">
                        <a:lnSpc>
                          <a:spcPct val="150000"/>
                        </a:lnSpc>
                        <a:spcBef>
                          <a:spcPts val="1715"/>
                        </a:spcBef>
                        <a:buNone/>
                      </a:pPr>
                      <a:r>
                        <a:rPr lang="en-US" sz="2400" dirty="0">
                          <a:effectLst/>
                          <a:latin typeface="Times New Roman" panose="02020603050405020304" pitchFamily="18" charset="0"/>
                          <a:ea typeface="Times New Roman" panose="02020603050405020304" pitchFamily="18" charset="0"/>
                          <a:cs typeface="Arial" panose="020B0604020202020204" pitchFamily="34" charset="0"/>
                        </a:rPr>
                        <a:t>trg_Broker_Negative_Commission</a:t>
                      </a:r>
                    </a:p>
                  </a:txBody>
                  <a:tcPr marL="68580" marR="68580" marT="0" marB="0" anchor="ctr"/>
                </a:tc>
                <a:tc>
                  <a:txBody>
                    <a:bodyPr/>
                    <a:lstStyle/>
                    <a:p>
                      <a:pPr marL="0" marR="226695" algn="ctr">
                        <a:lnSpc>
                          <a:spcPct val="150000"/>
                        </a:lnSpc>
                        <a:spcBef>
                          <a:spcPts val="1715"/>
                        </a:spcBef>
                        <a:buNone/>
                      </a:pPr>
                      <a:r>
                        <a:rPr lang="en-US" sz="2400">
                          <a:effectLst/>
                          <a:latin typeface="Times New Roman" panose="02020603050405020304" pitchFamily="18" charset="0"/>
                          <a:ea typeface="Times New Roman" panose="02020603050405020304" pitchFamily="18" charset="0"/>
                          <a:cs typeface="Arial" panose="020B0604020202020204" pitchFamily="34" charset="0"/>
                        </a:rPr>
                        <a:t>This prevents the commission from being negative for the employee</a:t>
                      </a:r>
                    </a:p>
                  </a:txBody>
                  <a:tcPr marL="68580" marR="68580" marT="0" marB="0" anchor="ctr"/>
                </a:tc>
                <a:extLst>
                  <a:ext uri="{0D108BD9-81ED-4DB2-BD59-A6C34878D82A}">
                    <a16:rowId xmlns:a16="http://schemas.microsoft.com/office/drawing/2014/main" val="661996066"/>
                  </a:ext>
                </a:extLst>
              </a:tr>
              <a:tr h="656661">
                <a:tc>
                  <a:txBody>
                    <a:bodyPr/>
                    <a:lstStyle/>
                    <a:p>
                      <a:pPr marL="0" marR="226695" algn="ctr">
                        <a:lnSpc>
                          <a:spcPct val="150000"/>
                        </a:lnSpc>
                        <a:spcBef>
                          <a:spcPts val="1715"/>
                        </a:spcBef>
                        <a:buNone/>
                      </a:pPr>
                      <a:r>
                        <a:rPr lang="en-US" sz="2400" dirty="0">
                          <a:effectLst/>
                          <a:latin typeface="Times New Roman" panose="02020603050405020304" pitchFamily="18" charset="0"/>
                          <a:ea typeface="Times New Roman" panose="02020603050405020304" pitchFamily="18" charset="0"/>
                          <a:cs typeface="Arial" panose="020B0604020202020204" pitchFamily="34" charset="0"/>
                        </a:rPr>
                        <a:t>trg_Update_Listing_Status</a:t>
                      </a:r>
                    </a:p>
                  </a:txBody>
                  <a:tcPr marL="68580" marR="68580" marT="0" marB="0" anchor="ctr"/>
                </a:tc>
                <a:tc>
                  <a:txBody>
                    <a:bodyPr/>
                    <a:lstStyle/>
                    <a:p>
                      <a:pPr marL="0" marR="226695" algn="ctr">
                        <a:lnSpc>
                          <a:spcPct val="150000"/>
                        </a:lnSpc>
                        <a:spcBef>
                          <a:spcPts val="1715"/>
                        </a:spcBef>
                        <a:buNone/>
                      </a:pPr>
                      <a:r>
                        <a:rPr lang="en-US" sz="2400">
                          <a:effectLst/>
                          <a:latin typeface="Times New Roman" panose="02020603050405020304" pitchFamily="18" charset="0"/>
                          <a:ea typeface="Times New Roman" panose="02020603050405020304" pitchFamily="18" charset="0"/>
                          <a:cs typeface="Arial" panose="020B0604020202020204" pitchFamily="34" charset="0"/>
                        </a:rPr>
                        <a:t>If 30 days have passed since the listing, it will be marked as expired</a:t>
                      </a:r>
                    </a:p>
                  </a:txBody>
                  <a:tcPr marL="68580" marR="68580" marT="0" marB="0" anchor="ctr"/>
                </a:tc>
                <a:extLst>
                  <a:ext uri="{0D108BD9-81ED-4DB2-BD59-A6C34878D82A}">
                    <a16:rowId xmlns:a16="http://schemas.microsoft.com/office/drawing/2014/main" val="3167944948"/>
                  </a:ext>
                </a:extLst>
              </a:tr>
              <a:tr h="656661">
                <a:tc>
                  <a:txBody>
                    <a:bodyPr/>
                    <a:lstStyle/>
                    <a:p>
                      <a:pPr marL="0" marR="226695" algn="ctr">
                        <a:lnSpc>
                          <a:spcPct val="150000"/>
                        </a:lnSpc>
                        <a:spcBef>
                          <a:spcPts val="1715"/>
                        </a:spcBef>
                        <a:buNone/>
                      </a:pPr>
                      <a:r>
                        <a:rPr lang="en-US" sz="2400" dirty="0">
                          <a:effectLst/>
                          <a:latin typeface="Times New Roman" panose="02020603050405020304" pitchFamily="18" charset="0"/>
                          <a:ea typeface="Times New Roman" panose="02020603050405020304" pitchFamily="18" charset="0"/>
                          <a:cs typeface="Arial" panose="020B0604020202020204" pitchFamily="34" charset="0"/>
                        </a:rPr>
                        <a:t>trg_Block_Property_Without_Owner</a:t>
                      </a:r>
                    </a:p>
                  </a:txBody>
                  <a:tcPr marL="68580" marR="68580" marT="0" marB="0" anchor="ctr"/>
                </a:tc>
                <a:tc>
                  <a:txBody>
                    <a:bodyPr/>
                    <a:lstStyle/>
                    <a:p>
                      <a:pPr marL="0" marR="226695" algn="ctr">
                        <a:lnSpc>
                          <a:spcPct val="150000"/>
                        </a:lnSpc>
                        <a:spcBef>
                          <a:spcPts val="1715"/>
                        </a:spcBef>
                        <a:buNone/>
                      </a:pPr>
                      <a:r>
                        <a:rPr lang="en-US" sz="2400" dirty="0">
                          <a:effectLst/>
                          <a:latin typeface="Times New Roman" panose="02020603050405020304" pitchFamily="18" charset="0"/>
                          <a:ea typeface="Times New Roman" panose="02020603050405020304" pitchFamily="18" charset="0"/>
                          <a:cs typeface="Arial" panose="020B0604020202020204" pitchFamily="34" charset="0"/>
                        </a:rPr>
                        <a:t>Prevents adding any property that doesn't have an </a:t>
                      </a:r>
                      <a:r>
                        <a:rPr lang="en-US" sz="2400" dirty="0" err="1">
                          <a:effectLst/>
                          <a:latin typeface="Times New Roman" panose="02020603050405020304" pitchFamily="18" charset="0"/>
                          <a:ea typeface="Times New Roman" panose="02020603050405020304" pitchFamily="18" charset="0"/>
                          <a:cs typeface="Arial" panose="020B0604020202020204" pitchFamily="34" charset="0"/>
                        </a:rPr>
                        <a:t>Owner_ID</a:t>
                      </a:r>
                      <a:endParaRPr lang="en-US" sz="24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4051173278"/>
                  </a:ext>
                </a:extLst>
              </a:tr>
              <a:tr h="656661">
                <a:tc>
                  <a:txBody>
                    <a:bodyPr/>
                    <a:lstStyle/>
                    <a:p>
                      <a:pPr marL="0" marR="226695" algn="ctr">
                        <a:lnSpc>
                          <a:spcPct val="150000"/>
                        </a:lnSpc>
                        <a:spcBef>
                          <a:spcPts val="1715"/>
                        </a:spcBef>
                        <a:buNone/>
                      </a:pPr>
                      <a:r>
                        <a:rPr lang="en-US" sz="2400" dirty="0">
                          <a:effectLst/>
                          <a:latin typeface="Times New Roman" panose="02020603050405020304" pitchFamily="18" charset="0"/>
                          <a:ea typeface="Times New Roman" panose="02020603050405020304" pitchFamily="18" charset="0"/>
                          <a:cs typeface="Arial" panose="020B0604020202020204" pitchFamily="34" charset="0"/>
                        </a:rPr>
                        <a:t>trg_Appointment_Default_Status</a:t>
                      </a:r>
                    </a:p>
                  </a:txBody>
                  <a:tcPr marL="68580" marR="68580" marT="0" marB="0" anchor="ctr"/>
                </a:tc>
                <a:tc>
                  <a:txBody>
                    <a:bodyPr/>
                    <a:lstStyle/>
                    <a:p>
                      <a:pPr marL="0" marR="226695" algn="ctr">
                        <a:lnSpc>
                          <a:spcPct val="150000"/>
                        </a:lnSpc>
                        <a:spcBef>
                          <a:spcPts val="1715"/>
                        </a:spcBef>
                        <a:buNone/>
                      </a:pPr>
                      <a:r>
                        <a:rPr lang="en-US" sz="2400" dirty="0">
                          <a:effectLst/>
                          <a:latin typeface="Times New Roman" panose="02020603050405020304" pitchFamily="18" charset="0"/>
                          <a:ea typeface="Times New Roman" panose="02020603050405020304" pitchFamily="18" charset="0"/>
                          <a:cs typeface="Arial" panose="020B0604020202020204" pitchFamily="34" charset="0"/>
                        </a:rPr>
                        <a:t>If an appointment is added without a status, the default will be set to Pending</a:t>
                      </a:r>
                    </a:p>
                  </a:txBody>
                  <a:tcPr marL="68580" marR="68580" marT="0" marB="0" anchor="ctr"/>
                </a:tc>
                <a:extLst>
                  <a:ext uri="{0D108BD9-81ED-4DB2-BD59-A6C34878D82A}">
                    <a16:rowId xmlns:a16="http://schemas.microsoft.com/office/drawing/2014/main" val="1775863384"/>
                  </a:ext>
                </a:extLst>
              </a:tr>
            </a:tbl>
          </a:graphicData>
        </a:graphic>
      </p:graphicFrame>
    </p:spTree>
    <p:extLst>
      <p:ext uri="{BB962C8B-B14F-4D97-AF65-F5344CB8AC3E}">
        <p14:creationId xmlns:p14="http://schemas.microsoft.com/office/powerpoint/2010/main" val="5423003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45F0CA-FA7B-F767-0E4E-5B24179D4377}"/>
            </a:ext>
          </a:extLst>
        </p:cNvPr>
        <p:cNvGrpSpPr/>
        <p:nvPr/>
      </p:nvGrpSpPr>
      <p:grpSpPr>
        <a:xfrm>
          <a:off x="0" y="0"/>
          <a:ext cx="0" cy="0"/>
          <a:chOff x="0" y="0"/>
          <a:chExt cx="0" cy="0"/>
        </a:xfrm>
      </p:grpSpPr>
      <p:grpSp>
        <p:nvGrpSpPr>
          <p:cNvPr id="3" name="Group 3">
            <a:extLst>
              <a:ext uri="{FF2B5EF4-FFF2-40B4-BE49-F238E27FC236}">
                <a16:creationId xmlns:a16="http://schemas.microsoft.com/office/drawing/2014/main" id="{98961526-6EF5-7C3F-45E5-A08E81AF1AB7}"/>
              </a:ext>
            </a:extLst>
          </p:cNvPr>
          <p:cNvGrpSpPr/>
          <p:nvPr/>
        </p:nvGrpSpPr>
        <p:grpSpPr>
          <a:xfrm>
            <a:off x="-1345187" y="0"/>
            <a:ext cx="6662939" cy="762000"/>
            <a:chOff x="0" y="0"/>
            <a:chExt cx="1754848" cy="200691"/>
          </a:xfrm>
        </p:grpSpPr>
        <p:sp>
          <p:nvSpPr>
            <p:cNvPr id="4" name="Freeform 4">
              <a:extLst>
                <a:ext uri="{FF2B5EF4-FFF2-40B4-BE49-F238E27FC236}">
                  <a16:creationId xmlns:a16="http://schemas.microsoft.com/office/drawing/2014/main" id="{2EB9AFA2-3888-BEC8-BF10-A8D90C754B70}"/>
                </a:ext>
              </a:extLst>
            </p:cNvPr>
            <p:cNvSpPr/>
            <p:nvPr/>
          </p:nvSpPr>
          <p:spPr>
            <a:xfrm>
              <a:off x="0" y="0"/>
              <a:ext cx="1754848" cy="200691"/>
            </a:xfrm>
            <a:custGeom>
              <a:avLst/>
              <a:gdLst/>
              <a:ahLst/>
              <a:cxnLst/>
              <a:rect l="l" t="t" r="r" b="b"/>
              <a:pathLst>
                <a:path w="1754848" h="200691">
                  <a:moveTo>
                    <a:pt x="203200" y="0"/>
                  </a:moveTo>
                  <a:lnTo>
                    <a:pt x="1754848" y="0"/>
                  </a:lnTo>
                  <a:lnTo>
                    <a:pt x="1551648" y="200691"/>
                  </a:lnTo>
                  <a:lnTo>
                    <a:pt x="0" y="200691"/>
                  </a:lnTo>
                  <a:lnTo>
                    <a:pt x="203200" y="0"/>
                  </a:lnTo>
                  <a:close/>
                </a:path>
              </a:pathLst>
            </a:custGeom>
            <a:solidFill>
              <a:srgbClr val="255C8C"/>
            </a:solidFill>
          </p:spPr>
        </p:sp>
        <p:sp>
          <p:nvSpPr>
            <p:cNvPr id="5" name="TextBox 5">
              <a:extLst>
                <a:ext uri="{FF2B5EF4-FFF2-40B4-BE49-F238E27FC236}">
                  <a16:creationId xmlns:a16="http://schemas.microsoft.com/office/drawing/2014/main" id="{B455B0B0-7235-E61F-CB38-BEF05736B58A}"/>
                </a:ext>
              </a:extLst>
            </p:cNvPr>
            <p:cNvSpPr txBox="1"/>
            <p:nvPr/>
          </p:nvSpPr>
          <p:spPr>
            <a:xfrm>
              <a:off x="101600" y="-47625"/>
              <a:ext cx="1551648" cy="248316"/>
            </a:xfrm>
            <a:prstGeom prst="rect">
              <a:avLst/>
            </a:prstGeom>
          </p:spPr>
          <p:txBody>
            <a:bodyPr lIns="50800" tIns="50800" rIns="50800" bIns="50800" rtlCol="0" anchor="ctr"/>
            <a:lstStyle/>
            <a:p>
              <a:pPr algn="ctr">
                <a:lnSpc>
                  <a:spcPts val="2940"/>
                </a:lnSpc>
              </a:pPr>
              <a:endParaRPr/>
            </a:p>
          </p:txBody>
        </p:sp>
      </p:grpSp>
      <p:grpSp>
        <p:nvGrpSpPr>
          <p:cNvPr id="6" name="Group 6">
            <a:extLst>
              <a:ext uri="{FF2B5EF4-FFF2-40B4-BE49-F238E27FC236}">
                <a16:creationId xmlns:a16="http://schemas.microsoft.com/office/drawing/2014/main" id="{BA3E6C35-5168-E7EF-2C5D-E73798CC0B60}"/>
              </a:ext>
            </a:extLst>
          </p:cNvPr>
          <p:cNvGrpSpPr/>
          <p:nvPr/>
        </p:nvGrpSpPr>
        <p:grpSpPr>
          <a:xfrm rot="-10800000">
            <a:off x="12801600" y="9525000"/>
            <a:ext cx="6662939" cy="762000"/>
            <a:chOff x="0" y="0"/>
            <a:chExt cx="1754848" cy="200691"/>
          </a:xfrm>
        </p:grpSpPr>
        <p:sp>
          <p:nvSpPr>
            <p:cNvPr id="7" name="Freeform 7">
              <a:extLst>
                <a:ext uri="{FF2B5EF4-FFF2-40B4-BE49-F238E27FC236}">
                  <a16:creationId xmlns:a16="http://schemas.microsoft.com/office/drawing/2014/main" id="{9C9C8E98-5C4F-0108-825B-821D2B5D1AED}"/>
                </a:ext>
              </a:extLst>
            </p:cNvPr>
            <p:cNvSpPr/>
            <p:nvPr/>
          </p:nvSpPr>
          <p:spPr>
            <a:xfrm>
              <a:off x="0" y="0"/>
              <a:ext cx="1754848" cy="200691"/>
            </a:xfrm>
            <a:custGeom>
              <a:avLst/>
              <a:gdLst/>
              <a:ahLst/>
              <a:cxnLst/>
              <a:rect l="l" t="t" r="r" b="b"/>
              <a:pathLst>
                <a:path w="1754848" h="200691">
                  <a:moveTo>
                    <a:pt x="203200" y="0"/>
                  </a:moveTo>
                  <a:lnTo>
                    <a:pt x="1754848" y="0"/>
                  </a:lnTo>
                  <a:lnTo>
                    <a:pt x="1551648" y="200691"/>
                  </a:lnTo>
                  <a:lnTo>
                    <a:pt x="0" y="200691"/>
                  </a:lnTo>
                  <a:lnTo>
                    <a:pt x="203200" y="0"/>
                  </a:lnTo>
                  <a:close/>
                </a:path>
              </a:pathLst>
            </a:custGeom>
            <a:solidFill>
              <a:srgbClr val="255C8C"/>
            </a:solidFill>
          </p:spPr>
        </p:sp>
        <p:sp>
          <p:nvSpPr>
            <p:cNvPr id="8" name="TextBox 8">
              <a:extLst>
                <a:ext uri="{FF2B5EF4-FFF2-40B4-BE49-F238E27FC236}">
                  <a16:creationId xmlns:a16="http://schemas.microsoft.com/office/drawing/2014/main" id="{6573FCD1-7F51-0EAC-CDDC-FD5375EE6425}"/>
                </a:ext>
              </a:extLst>
            </p:cNvPr>
            <p:cNvSpPr txBox="1"/>
            <p:nvPr/>
          </p:nvSpPr>
          <p:spPr>
            <a:xfrm>
              <a:off x="101600" y="-47625"/>
              <a:ext cx="1551648" cy="248316"/>
            </a:xfrm>
            <a:prstGeom prst="rect">
              <a:avLst/>
            </a:prstGeom>
          </p:spPr>
          <p:txBody>
            <a:bodyPr lIns="50800" tIns="50800" rIns="50800" bIns="50800" rtlCol="0" anchor="ctr"/>
            <a:lstStyle/>
            <a:p>
              <a:pPr algn="ctr">
                <a:lnSpc>
                  <a:spcPts val="2940"/>
                </a:lnSpc>
              </a:pPr>
              <a:endParaRPr/>
            </a:p>
          </p:txBody>
        </p:sp>
      </p:grpSp>
      <p:sp>
        <p:nvSpPr>
          <p:cNvPr id="12" name="TextBox 12">
            <a:extLst>
              <a:ext uri="{FF2B5EF4-FFF2-40B4-BE49-F238E27FC236}">
                <a16:creationId xmlns:a16="http://schemas.microsoft.com/office/drawing/2014/main" id="{63CD9C00-E82B-4209-1533-C98A83CF5DE7}"/>
              </a:ext>
            </a:extLst>
          </p:cNvPr>
          <p:cNvSpPr txBox="1"/>
          <p:nvPr/>
        </p:nvSpPr>
        <p:spPr>
          <a:xfrm>
            <a:off x="599364" y="1109551"/>
            <a:ext cx="8468436" cy="1974900"/>
          </a:xfrm>
          <a:prstGeom prst="rect">
            <a:avLst/>
          </a:prstGeom>
        </p:spPr>
        <p:txBody>
          <a:bodyPr wrap="square" lIns="0" tIns="0" rIns="0" bIns="0" rtlCol="0" anchor="t">
            <a:spAutoFit/>
          </a:bodyPr>
          <a:lstStyle/>
          <a:p>
            <a:pPr>
              <a:lnSpc>
                <a:spcPts val="7700"/>
              </a:lnSpc>
            </a:pPr>
            <a:r>
              <a:rPr lang="en-US" sz="6000" b="1" dirty="0">
                <a:solidFill>
                  <a:srgbClr val="255C8C"/>
                </a:solidFill>
                <a:latin typeface="Open Sans 1 Bold"/>
                <a:ea typeface="Open Sans 1 Bold"/>
                <a:cs typeface="Open Sans 1 Bold"/>
                <a:sym typeface="Open Sans 1 Bold"/>
              </a:rPr>
              <a:t>03. Triggers </a:t>
            </a:r>
          </a:p>
          <a:p>
            <a:pPr algn="l">
              <a:lnSpc>
                <a:spcPts val="7700"/>
              </a:lnSpc>
            </a:pPr>
            <a:endParaRPr lang="en-US" sz="6000" b="1" dirty="0">
              <a:solidFill>
                <a:srgbClr val="255C8C"/>
              </a:solidFill>
              <a:latin typeface="HK Grotesk Bold"/>
              <a:ea typeface="HK Grotesk Bold"/>
              <a:cs typeface="HK Grotesk Bold"/>
              <a:sym typeface="HK Grotesk Bold"/>
            </a:endParaRPr>
          </a:p>
        </p:txBody>
      </p:sp>
      <p:graphicFrame>
        <p:nvGraphicFramePr>
          <p:cNvPr id="2" name="Table 1">
            <a:extLst>
              <a:ext uri="{FF2B5EF4-FFF2-40B4-BE49-F238E27FC236}">
                <a16:creationId xmlns:a16="http://schemas.microsoft.com/office/drawing/2014/main" id="{9947DD93-5D8A-B94B-F9FD-313E9361CB15}"/>
              </a:ext>
            </a:extLst>
          </p:cNvPr>
          <p:cNvGraphicFramePr>
            <a:graphicFrameLocks noGrp="1"/>
          </p:cNvGraphicFramePr>
          <p:nvPr>
            <p:extLst>
              <p:ext uri="{D42A27DB-BD31-4B8C-83A1-F6EECF244321}">
                <p14:modId xmlns:p14="http://schemas.microsoft.com/office/powerpoint/2010/main" val="3514928989"/>
              </p:ext>
            </p:extLst>
          </p:nvPr>
        </p:nvGraphicFramePr>
        <p:xfrm>
          <a:off x="1143000" y="2120901"/>
          <a:ext cx="16916400" cy="7127773"/>
        </p:xfrm>
        <a:graphic>
          <a:graphicData uri="http://schemas.openxmlformats.org/drawingml/2006/table">
            <a:tbl>
              <a:tblPr firstRow="1" bandRow="1">
                <a:tableStyleId>{5C22544A-7EE6-4342-B048-85BDC9FD1C3A}</a:tableStyleId>
              </a:tblPr>
              <a:tblGrid>
                <a:gridCol w="8458200">
                  <a:extLst>
                    <a:ext uri="{9D8B030D-6E8A-4147-A177-3AD203B41FA5}">
                      <a16:colId xmlns:a16="http://schemas.microsoft.com/office/drawing/2014/main" val="1862198135"/>
                    </a:ext>
                  </a:extLst>
                </a:gridCol>
                <a:gridCol w="8458200">
                  <a:extLst>
                    <a:ext uri="{9D8B030D-6E8A-4147-A177-3AD203B41FA5}">
                      <a16:colId xmlns:a16="http://schemas.microsoft.com/office/drawing/2014/main" val="584690526"/>
                    </a:ext>
                  </a:extLst>
                </a:gridCol>
              </a:tblGrid>
              <a:tr h="656661">
                <a:tc>
                  <a:txBody>
                    <a:bodyPr/>
                    <a:lstStyle/>
                    <a:p>
                      <a:pPr algn="ctr"/>
                      <a:r>
                        <a:rPr lang="en-US" sz="3600" b="1" dirty="0">
                          <a:solidFill>
                            <a:schemeClr val="bg1"/>
                          </a:solidFill>
                          <a:latin typeface="Open Sans 1 Bold"/>
                          <a:ea typeface="Open Sans 1 Bold"/>
                          <a:cs typeface="Open Sans 1 Bold"/>
                          <a:sym typeface="Open Sans 1 Bold"/>
                        </a:rPr>
                        <a:t>Triggers</a:t>
                      </a:r>
                      <a:r>
                        <a:rPr lang="en-US" sz="3600" b="1" dirty="0">
                          <a:solidFill>
                            <a:srgbClr val="255C8C"/>
                          </a:solidFill>
                          <a:latin typeface="Open Sans 1 Bold"/>
                          <a:ea typeface="Open Sans 1 Bold"/>
                          <a:cs typeface="Open Sans 1 Bold"/>
                          <a:sym typeface="Open Sans 1 Bold"/>
                        </a:rPr>
                        <a:t> </a:t>
                      </a:r>
                      <a:r>
                        <a:rPr lang="en-US" sz="3600" b="1" dirty="0">
                          <a:solidFill>
                            <a:schemeClr val="bg1"/>
                          </a:solidFill>
                          <a:latin typeface="Open Sans 1 Bold"/>
                          <a:ea typeface="Open Sans 1 Bold"/>
                          <a:cs typeface="Open Sans 1 Bold"/>
                          <a:sym typeface="Open Sans 1 Bold"/>
                        </a:rPr>
                        <a:t>Name</a:t>
                      </a:r>
                      <a:endParaRPr lang="en-US" sz="3600" dirty="0">
                        <a:solidFill>
                          <a:schemeClr val="bg1"/>
                        </a:solidFill>
                      </a:endParaRPr>
                    </a:p>
                  </a:txBody>
                  <a:tcPr anchor="ctr"/>
                </a:tc>
                <a:tc>
                  <a:txBody>
                    <a:bodyPr/>
                    <a:lstStyle/>
                    <a:p>
                      <a:pPr algn="ctr"/>
                      <a:r>
                        <a:rPr lang="en-US" sz="3600" dirty="0"/>
                        <a:t>Definition</a:t>
                      </a:r>
                    </a:p>
                  </a:txBody>
                  <a:tcPr/>
                </a:tc>
                <a:extLst>
                  <a:ext uri="{0D108BD9-81ED-4DB2-BD59-A6C34878D82A}">
                    <a16:rowId xmlns:a16="http://schemas.microsoft.com/office/drawing/2014/main" val="1402768461"/>
                  </a:ext>
                </a:extLst>
              </a:tr>
              <a:tr h="656661">
                <a:tc>
                  <a:txBody>
                    <a:bodyPr/>
                    <a:lstStyle/>
                    <a:p>
                      <a:pPr marL="0" marR="226695" algn="ctr">
                        <a:lnSpc>
                          <a:spcPct val="150000"/>
                        </a:lnSpc>
                        <a:spcBef>
                          <a:spcPts val="1715"/>
                        </a:spcBef>
                        <a:buNone/>
                      </a:pPr>
                      <a:r>
                        <a:rPr lang="en-US" sz="2400" dirty="0">
                          <a:effectLst/>
                          <a:latin typeface="Times New Roman" panose="02020603050405020304" pitchFamily="18" charset="0"/>
                          <a:ea typeface="Times New Roman" panose="02020603050405020304" pitchFamily="18" charset="0"/>
                          <a:cs typeface="Arial" panose="020B0604020202020204" pitchFamily="34" charset="0"/>
                        </a:rPr>
                        <a:t>trg_Log_Broker_Delete</a:t>
                      </a:r>
                    </a:p>
                  </a:txBody>
                  <a:tcPr marL="68580" marR="68580" marT="0" marB="0" anchor="ctr"/>
                </a:tc>
                <a:tc>
                  <a:txBody>
                    <a:bodyPr/>
                    <a:lstStyle/>
                    <a:p>
                      <a:pPr marL="0" marR="226695" algn="ctr">
                        <a:lnSpc>
                          <a:spcPct val="150000"/>
                        </a:lnSpc>
                        <a:spcBef>
                          <a:spcPts val="1715"/>
                        </a:spcBef>
                        <a:buNone/>
                      </a:pPr>
                      <a:r>
                        <a:rPr lang="en-US" sz="2400">
                          <a:effectLst/>
                          <a:latin typeface="Times New Roman" panose="02020603050405020304" pitchFamily="18" charset="0"/>
                          <a:ea typeface="Times New Roman" panose="02020603050405020304" pitchFamily="18" charset="0"/>
                          <a:cs typeface="Arial" panose="020B0604020202020204" pitchFamily="34" charset="0"/>
                        </a:rPr>
                        <a:t>If a broker is deleted, they are saved in another table along with the deletion date</a:t>
                      </a:r>
                    </a:p>
                  </a:txBody>
                  <a:tcPr marL="68580" marR="68580" marT="0" marB="0" anchor="ctr"/>
                </a:tc>
                <a:extLst>
                  <a:ext uri="{0D108BD9-81ED-4DB2-BD59-A6C34878D82A}">
                    <a16:rowId xmlns:a16="http://schemas.microsoft.com/office/drawing/2014/main" val="2049612376"/>
                  </a:ext>
                </a:extLst>
              </a:tr>
              <a:tr h="656661">
                <a:tc>
                  <a:txBody>
                    <a:bodyPr/>
                    <a:lstStyle/>
                    <a:p>
                      <a:pPr marL="0" marR="226695" algn="ctr">
                        <a:lnSpc>
                          <a:spcPct val="150000"/>
                        </a:lnSpc>
                        <a:spcBef>
                          <a:spcPts val="1715"/>
                        </a:spcBef>
                        <a:buNone/>
                      </a:pPr>
                      <a:r>
                        <a:rPr lang="en-US" sz="2400" dirty="0">
                          <a:effectLst/>
                          <a:latin typeface="Times New Roman" panose="02020603050405020304" pitchFamily="18" charset="0"/>
                          <a:ea typeface="Times New Roman" panose="02020603050405020304" pitchFamily="18" charset="0"/>
                          <a:cs typeface="Arial" panose="020B0604020202020204" pitchFamily="34" charset="0"/>
                        </a:rPr>
                        <a:t>trg_Update_Property_Status_On_Payment</a:t>
                      </a:r>
                    </a:p>
                  </a:txBody>
                  <a:tcPr marL="68580" marR="68580" marT="0" marB="0" anchor="ctr"/>
                </a:tc>
                <a:tc>
                  <a:txBody>
                    <a:bodyPr/>
                    <a:lstStyle/>
                    <a:p>
                      <a:pPr marL="0" marR="226695" algn="ctr">
                        <a:lnSpc>
                          <a:spcPct val="150000"/>
                        </a:lnSpc>
                        <a:spcBef>
                          <a:spcPts val="1715"/>
                        </a:spcBef>
                        <a:buNone/>
                      </a:pPr>
                      <a:r>
                        <a:rPr lang="en-US" sz="2400">
                          <a:effectLst/>
                          <a:latin typeface="Times New Roman" panose="02020603050405020304" pitchFamily="18" charset="0"/>
                          <a:ea typeface="Times New Roman" panose="02020603050405020304" pitchFamily="18" charset="0"/>
                          <a:cs typeface="Arial" panose="020B0604020202020204" pitchFamily="34" charset="0"/>
                        </a:rPr>
                        <a:t>If a payment is made, the status of the related property is changed to Sold</a:t>
                      </a:r>
                    </a:p>
                  </a:txBody>
                  <a:tcPr marL="68580" marR="68580" marT="0" marB="0" anchor="ctr"/>
                </a:tc>
                <a:extLst>
                  <a:ext uri="{0D108BD9-81ED-4DB2-BD59-A6C34878D82A}">
                    <a16:rowId xmlns:a16="http://schemas.microsoft.com/office/drawing/2014/main" val="1922148061"/>
                  </a:ext>
                </a:extLst>
              </a:tr>
              <a:tr h="656661">
                <a:tc>
                  <a:txBody>
                    <a:bodyPr/>
                    <a:lstStyle/>
                    <a:p>
                      <a:pPr marL="0" marR="226695" algn="ctr">
                        <a:lnSpc>
                          <a:spcPct val="150000"/>
                        </a:lnSpc>
                        <a:spcBef>
                          <a:spcPts val="1715"/>
                        </a:spcBef>
                        <a:buNone/>
                      </a:pPr>
                      <a:r>
                        <a:rPr lang="en-US" sz="2400" dirty="0">
                          <a:effectLst/>
                          <a:latin typeface="Times New Roman" panose="02020603050405020304" pitchFamily="18" charset="0"/>
                          <a:ea typeface="Times New Roman" panose="02020603050405020304" pitchFamily="18" charset="0"/>
                          <a:cs typeface="Arial" panose="020B0604020202020204" pitchFamily="34" charset="0"/>
                        </a:rPr>
                        <a:t>trg_Count_Owner_Properties</a:t>
                      </a:r>
                    </a:p>
                  </a:txBody>
                  <a:tcPr marL="68580" marR="68580" marT="0" marB="0" anchor="ctr"/>
                </a:tc>
                <a:tc>
                  <a:txBody>
                    <a:bodyPr/>
                    <a:lstStyle/>
                    <a:p>
                      <a:pPr marL="0" marR="226695" algn="ctr">
                        <a:lnSpc>
                          <a:spcPct val="150000"/>
                        </a:lnSpc>
                        <a:spcBef>
                          <a:spcPts val="1715"/>
                        </a:spcBef>
                        <a:buNone/>
                      </a:pPr>
                      <a:r>
                        <a:rPr lang="en-US" sz="2400">
                          <a:effectLst/>
                          <a:latin typeface="Times New Roman" panose="02020603050405020304" pitchFamily="18" charset="0"/>
                          <a:ea typeface="Times New Roman" panose="02020603050405020304" pitchFamily="18" charset="0"/>
                          <a:cs typeface="Arial" panose="020B0604020202020204" pitchFamily="34" charset="0"/>
                        </a:rPr>
                        <a:t>When a property is added or deleted, another table is updated to reflect each owner and their associated properties</a:t>
                      </a:r>
                    </a:p>
                  </a:txBody>
                  <a:tcPr marL="68580" marR="68580" marT="0" marB="0" anchor="ctr"/>
                </a:tc>
                <a:extLst>
                  <a:ext uri="{0D108BD9-81ED-4DB2-BD59-A6C34878D82A}">
                    <a16:rowId xmlns:a16="http://schemas.microsoft.com/office/drawing/2014/main" val="1121791970"/>
                  </a:ext>
                </a:extLst>
              </a:tr>
              <a:tr h="656661">
                <a:tc>
                  <a:txBody>
                    <a:bodyPr/>
                    <a:lstStyle/>
                    <a:p>
                      <a:pPr marL="0" marR="226695" algn="ctr">
                        <a:lnSpc>
                          <a:spcPct val="150000"/>
                        </a:lnSpc>
                        <a:spcBef>
                          <a:spcPts val="1715"/>
                        </a:spcBef>
                        <a:buNone/>
                      </a:pPr>
                      <a:r>
                        <a:rPr lang="en-US" sz="2400" dirty="0">
                          <a:effectLst/>
                          <a:latin typeface="Times New Roman" panose="02020603050405020304" pitchFamily="18" charset="0"/>
                          <a:ea typeface="Times New Roman" panose="02020603050405020304" pitchFamily="18" charset="0"/>
                          <a:cs typeface="Arial" panose="020B0604020202020204" pitchFamily="34" charset="0"/>
                        </a:rPr>
                        <a:t>trg_No_Friday_Appointment</a:t>
                      </a:r>
                    </a:p>
                  </a:txBody>
                  <a:tcPr marL="68580" marR="68580" marT="0" marB="0" anchor="ctr"/>
                </a:tc>
                <a:tc>
                  <a:txBody>
                    <a:bodyPr/>
                    <a:lstStyle/>
                    <a:p>
                      <a:pPr marL="0" marR="226695" algn="ctr">
                        <a:lnSpc>
                          <a:spcPct val="150000"/>
                        </a:lnSpc>
                        <a:spcBef>
                          <a:spcPts val="1715"/>
                        </a:spcBef>
                        <a:buNone/>
                      </a:pPr>
                      <a:r>
                        <a:rPr lang="en-US" sz="2400">
                          <a:effectLst/>
                          <a:latin typeface="Times New Roman" panose="02020603050405020304" pitchFamily="18" charset="0"/>
                          <a:ea typeface="Times New Roman" panose="02020603050405020304" pitchFamily="18" charset="0"/>
                          <a:cs typeface="Arial" panose="020B0604020202020204" pitchFamily="34" charset="0"/>
                        </a:rPr>
                        <a:t>Prevents booking an appointment on Fridays</a:t>
                      </a:r>
                    </a:p>
                  </a:txBody>
                  <a:tcPr marL="68580" marR="68580" marT="0" marB="0" anchor="ctr"/>
                </a:tc>
                <a:extLst>
                  <a:ext uri="{0D108BD9-81ED-4DB2-BD59-A6C34878D82A}">
                    <a16:rowId xmlns:a16="http://schemas.microsoft.com/office/drawing/2014/main" val="661996066"/>
                  </a:ext>
                </a:extLst>
              </a:tr>
              <a:tr h="656661">
                <a:tc>
                  <a:txBody>
                    <a:bodyPr/>
                    <a:lstStyle/>
                    <a:p>
                      <a:pPr marL="0" marR="226695" algn="ctr">
                        <a:lnSpc>
                          <a:spcPct val="150000"/>
                        </a:lnSpc>
                        <a:spcBef>
                          <a:spcPts val="1715"/>
                        </a:spcBef>
                        <a:buNone/>
                      </a:pPr>
                      <a:r>
                        <a:rPr lang="en-US" sz="2400" dirty="0">
                          <a:effectLst/>
                          <a:latin typeface="Times New Roman" panose="02020603050405020304" pitchFamily="18" charset="0"/>
                          <a:ea typeface="Times New Roman" panose="02020603050405020304" pitchFamily="18" charset="0"/>
                          <a:cs typeface="Arial" panose="020B0604020202020204" pitchFamily="34" charset="0"/>
                        </a:rPr>
                        <a:t>trg_Limit_Employee_Listings</a:t>
                      </a:r>
                    </a:p>
                  </a:txBody>
                  <a:tcPr marL="68580" marR="68580" marT="0" marB="0" anchor="ctr"/>
                </a:tc>
                <a:tc>
                  <a:txBody>
                    <a:bodyPr/>
                    <a:lstStyle/>
                    <a:p>
                      <a:pPr marL="0" marR="226695" algn="ctr">
                        <a:lnSpc>
                          <a:spcPct val="150000"/>
                        </a:lnSpc>
                        <a:spcBef>
                          <a:spcPts val="1715"/>
                        </a:spcBef>
                        <a:buNone/>
                      </a:pPr>
                      <a:r>
                        <a:rPr lang="en-US" sz="2400" dirty="0">
                          <a:effectLst/>
                          <a:latin typeface="Times New Roman" panose="02020603050405020304" pitchFamily="18" charset="0"/>
                          <a:ea typeface="Times New Roman" panose="02020603050405020304" pitchFamily="18" charset="0"/>
                          <a:cs typeface="Arial" panose="020B0604020202020204" pitchFamily="34" charset="0"/>
                        </a:rPr>
                        <a:t>Prevents entering more than 10 listings for the same employee on the same day</a:t>
                      </a:r>
                    </a:p>
                  </a:txBody>
                  <a:tcPr marL="68580" marR="68580" marT="0" marB="0" anchor="ctr"/>
                </a:tc>
                <a:extLst>
                  <a:ext uri="{0D108BD9-81ED-4DB2-BD59-A6C34878D82A}">
                    <a16:rowId xmlns:a16="http://schemas.microsoft.com/office/drawing/2014/main" val="3167944948"/>
                  </a:ext>
                </a:extLst>
              </a:tr>
              <a:tr h="656661">
                <a:tc>
                  <a:txBody>
                    <a:bodyPr/>
                    <a:lstStyle/>
                    <a:p>
                      <a:pPr marL="0" marR="226695" algn="ctr">
                        <a:lnSpc>
                          <a:spcPct val="150000"/>
                        </a:lnSpc>
                        <a:spcBef>
                          <a:spcPts val="1715"/>
                        </a:spcBef>
                        <a:buNone/>
                      </a:pPr>
                      <a:r>
                        <a:rPr lang="en-US" sz="2400" dirty="0">
                          <a:effectLst/>
                          <a:latin typeface="Times New Roman" panose="02020603050405020304" pitchFamily="18" charset="0"/>
                          <a:ea typeface="Times New Roman" panose="02020603050405020304" pitchFamily="18" charset="0"/>
                          <a:cs typeface="Arial" panose="020B0604020202020204" pitchFamily="34" charset="0"/>
                        </a:rPr>
                        <a:t>trg_Backup_Property_Before_Update</a:t>
                      </a:r>
                    </a:p>
                  </a:txBody>
                  <a:tcPr marL="68580" marR="68580" marT="0" marB="0" anchor="ctr"/>
                </a:tc>
                <a:tc>
                  <a:txBody>
                    <a:bodyPr/>
                    <a:lstStyle/>
                    <a:p>
                      <a:pPr marL="0" marR="226695" algn="ctr">
                        <a:lnSpc>
                          <a:spcPct val="150000"/>
                        </a:lnSpc>
                        <a:spcBef>
                          <a:spcPts val="1715"/>
                        </a:spcBef>
                        <a:buNone/>
                      </a:pPr>
                      <a:r>
                        <a:rPr lang="en-US" sz="2400">
                          <a:effectLst/>
                          <a:latin typeface="Times New Roman" panose="02020603050405020304" pitchFamily="18" charset="0"/>
                          <a:ea typeface="Times New Roman" panose="02020603050405020304" pitchFamily="18" charset="0"/>
                          <a:cs typeface="Arial" panose="020B0604020202020204" pitchFamily="34" charset="0"/>
                        </a:rPr>
                        <a:t>Creates a backup copy of the old property data in the Property_Backup table</a:t>
                      </a:r>
                    </a:p>
                  </a:txBody>
                  <a:tcPr marL="68580" marR="68580" marT="0" marB="0" anchor="ctr"/>
                </a:tc>
                <a:extLst>
                  <a:ext uri="{0D108BD9-81ED-4DB2-BD59-A6C34878D82A}">
                    <a16:rowId xmlns:a16="http://schemas.microsoft.com/office/drawing/2014/main" val="4051173278"/>
                  </a:ext>
                </a:extLst>
              </a:tr>
              <a:tr h="656661">
                <a:tc>
                  <a:txBody>
                    <a:bodyPr/>
                    <a:lstStyle/>
                    <a:p>
                      <a:pPr marL="0" marR="226695" algn="ctr">
                        <a:lnSpc>
                          <a:spcPct val="150000"/>
                        </a:lnSpc>
                        <a:spcBef>
                          <a:spcPts val="1715"/>
                        </a:spcBef>
                        <a:buNone/>
                      </a:pPr>
                      <a:r>
                        <a:rPr lang="en-US" sz="2400" dirty="0">
                          <a:effectLst/>
                          <a:latin typeface="Times New Roman" panose="02020603050405020304" pitchFamily="18" charset="0"/>
                          <a:ea typeface="Times New Roman" panose="02020603050405020304" pitchFamily="18" charset="0"/>
                          <a:cs typeface="Arial" panose="020B0604020202020204" pitchFamily="34" charset="0"/>
                        </a:rPr>
                        <a:t>trg_Prevent_Delete_Owner_With_Properties</a:t>
                      </a:r>
                    </a:p>
                  </a:txBody>
                  <a:tcPr marL="68580" marR="68580" marT="0" marB="0" anchor="ctr"/>
                </a:tc>
                <a:tc>
                  <a:txBody>
                    <a:bodyPr/>
                    <a:lstStyle/>
                    <a:p>
                      <a:pPr marL="0" marR="226695" algn="ctr">
                        <a:lnSpc>
                          <a:spcPct val="150000"/>
                        </a:lnSpc>
                        <a:spcBef>
                          <a:spcPts val="1715"/>
                        </a:spcBef>
                        <a:buNone/>
                      </a:pPr>
                      <a:r>
                        <a:rPr lang="en-US" sz="2400" dirty="0">
                          <a:effectLst/>
                          <a:latin typeface="Times New Roman" panose="02020603050405020304" pitchFamily="18" charset="0"/>
                          <a:ea typeface="Times New Roman" panose="02020603050405020304" pitchFamily="18" charset="0"/>
                          <a:cs typeface="Arial" panose="020B0604020202020204" pitchFamily="34" charset="0"/>
                        </a:rPr>
                        <a:t>You cannot delete an owner who still has properties</a:t>
                      </a:r>
                    </a:p>
                  </a:txBody>
                  <a:tcPr marL="68580" marR="68580" marT="0" marB="0" anchor="ctr"/>
                </a:tc>
                <a:extLst>
                  <a:ext uri="{0D108BD9-81ED-4DB2-BD59-A6C34878D82A}">
                    <a16:rowId xmlns:a16="http://schemas.microsoft.com/office/drawing/2014/main" val="1775863384"/>
                  </a:ext>
                </a:extLst>
              </a:tr>
            </a:tbl>
          </a:graphicData>
        </a:graphic>
      </p:graphicFrame>
    </p:spTree>
    <p:extLst>
      <p:ext uri="{BB962C8B-B14F-4D97-AF65-F5344CB8AC3E}">
        <p14:creationId xmlns:p14="http://schemas.microsoft.com/office/powerpoint/2010/main" val="36031869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748549" y="-4102235"/>
            <a:ext cx="2315586" cy="7946284"/>
            <a:chOff x="0" y="0"/>
            <a:chExt cx="583389" cy="2001987"/>
          </a:xfrm>
        </p:grpSpPr>
        <p:sp>
          <p:nvSpPr>
            <p:cNvPr id="3" name="Freeform 3"/>
            <p:cNvSpPr/>
            <p:nvPr/>
          </p:nvSpPr>
          <p:spPr>
            <a:xfrm>
              <a:off x="0" y="0"/>
              <a:ext cx="583389" cy="2001987"/>
            </a:xfrm>
            <a:custGeom>
              <a:avLst/>
              <a:gdLst/>
              <a:ahLst/>
              <a:cxnLst/>
              <a:rect l="l" t="t" r="r" b="b"/>
              <a:pathLst>
                <a:path w="583389" h="2001987">
                  <a:moveTo>
                    <a:pt x="345264" y="0"/>
                  </a:moveTo>
                  <a:lnTo>
                    <a:pt x="583389" y="238125"/>
                  </a:lnTo>
                  <a:lnTo>
                    <a:pt x="583389" y="1763862"/>
                  </a:lnTo>
                  <a:lnTo>
                    <a:pt x="345264" y="2001987"/>
                  </a:lnTo>
                  <a:lnTo>
                    <a:pt x="238125" y="2001987"/>
                  </a:lnTo>
                  <a:lnTo>
                    <a:pt x="0" y="1763862"/>
                  </a:lnTo>
                  <a:lnTo>
                    <a:pt x="0" y="238125"/>
                  </a:lnTo>
                  <a:lnTo>
                    <a:pt x="238125" y="0"/>
                  </a:lnTo>
                  <a:lnTo>
                    <a:pt x="345264" y="0"/>
                  </a:lnTo>
                  <a:close/>
                </a:path>
              </a:pathLst>
            </a:custGeom>
            <a:solidFill>
              <a:srgbClr val="002C66"/>
            </a:solidFill>
          </p:spPr>
        </p:sp>
        <p:sp>
          <p:nvSpPr>
            <p:cNvPr id="4" name="TextBox 4"/>
            <p:cNvSpPr txBox="1"/>
            <p:nvPr/>
          </p:nvSpPr>
          <p:spPr>
            <a:xfrm>
              <a:off x="63500" y="-60325"/>
              <a:ext cx="456389" cy="1998812"/>
            </a:xfrm>
            <a:prstGeom prst="rect">
              <a:avLst/>
            </a:prstGeom>
          </p:spPr>
          <p:txBody>
            <a:bodyPr lIns="50800" tIns="50800" rIns="50800" bIns="50800" rtlCol="0" anchor="ctr"/>
            <a:lstStyle/>
            <a:p>
              <a:pPr algn="ctr">
                <a:lnSpc>
                  <a:spcPts val="3780"/>
                </a:lnSpc>
              </a:pPr>
              <a:endParaRPr/>
            </a:p>
          </p:txBody>
        </p:sp>
      </p:grpSp>
      <p:grpSp>
        <p:nvGrpSpPr>
          <p:cNvPr id="5" name="Group 5"/>
          <p:cNvGrpSpPr/>
          <p:nvPr/>
        </p:nvGrpSpPr>
        <p:grpSpPr>
          <a:xfrm rot="5400000">
            <a:off x="6892049" y="-4483235"/>
            <a:ext cx="2315586" cy="7946284"/>
            <a:chOff x="0" y="0"/>
            <a:chExt cx="583389" cy="2001987"/>
          </a:xfrm>
        </p:grpSpPr>
        <p:sp>
          <p:nvSpPr>
            <p:cNvPr id="6" name="Freeform 6"/>
            <p:cNvSpPr/>
            <p:nvPr/>
          </p:nvSpPr>
          <p:spPr>
            <a:xfrm>
              <a:off x="0" y="0"/>
              <a:ext cx="583389" cy="2001987"/>
            </a:xfrm>
            <a:custGeom>
              <a:avLst/>
              <a:gdLst/>
              <a:ahLst/>
              <a:cxnLst/>
              <a:rect l="l" t="t" r="r" b="b"/>
              <a:pathLst>
                <a:path w="583389" h="2001987">
                  <a:moveTo>
                    <a:pt x="345264" y="0"/>
                  </a:moveTo>
                  <a:lnTo>
                    <a:pt x="583389" y="238125"/>
                  </a:lnTo>
                  <a:lnTo>
                    <a:pt x="583389" y="1763862"/>
                  </a:lnTo>
                  <a:lnTo>
                    <a:pt x="345264" y="2001987"/>
                  </a:lnTo>
                  <a:lnTo>
                    <a:pt x="238125" y="2001987"/>
                  </a:lnTo>
                  <a:lnTo>
                    <a:pt x="0" y="1763862"/>
                  </a:lnTo>
                  <a:lnTo>
                    <a:pt x="0" y="238125"/>
                  </a:lnTo>
                  <a:lnTo>
                    <a:pt x="238125" y="0"/>
                  </a:lnTo>
                  <a:lnTo>
                    <a:pt x="345264" y="0"/>
                  </a:lnTo>
                  <a:close/>
                </a:path>
              </a:pathLst>
            </a:custGeom>
            <a:solidFill>
              <a:srgbClr val="03459D"/>
            </a:solidFill>
          </p:spPr>
        </p:sp>
        <p:sp>
          <p:nvSpPr>
            <p:cNvPr id="7" name="TextBox 7"/>
            <p:cNvSpPr txBox="1"/>
            <p:nvPr/>
          </p:nvSpPr>
          <p:spPr>
            <a:xfrm>
              <a:off x="63500" y="-60325"/>
              <a:ext cx="456389" cy="1998812"/>
            </a:xfrm>
            <a:prstGeom prst="rect">
              <a:avLst/>
            </a:prstGeom>
          </p:spPr>
          <p:txBody>
            <a:bodyPr lIns="50800" tIns="50800" rIns="50800" bIns="50800" rtlCol="0" anchor="ctr"/>
            <a:lstStyle/>
            <a:p>
              <a:pPr algn="ctr">
                <a:lnSpc>
                  <a:spcPts val="3780"/>
                </a:lnSpc>
              </a:pPr>
              <a:endParaRPr/>
            </a:p>
          </p:txBody>
        </p:sp>
      </p:grpSp>
      <p:grpSp>
        <p:nvGrpSpPr>
          <p:cNvPr id="10" name="Group 10"/>
          <p:cNvGrpSpPr/>
          <p:nvPr/>
        </p:nvGrpSpPr>
        <p:grpSpPr>
          <a:xfrm>
            <a:off x="7111752" y="3236407"/>
            <a:ext cx="3422100" cy="616235"/>
            <a:chOff x="0" y="0"/>
            <a:chExt cx="901294" cy="162301"/>
          </a:xfrm>
        </p:grpSpPr>
        <p:sp>
          <p:nvSpPr>
            <p:cNvPr id="11" name="Freeform 11"/>
            <p:cNvSpPr/>
            <p:nvPr/>
          </p:nvSpPr>
          <p:spPr>
            <a:xfrm>
              <a:off x="0" y="0"/>
              <a:ext cx="901294" cy="162301"/>
            </a:xfrm>
            <a:custGeom>
              <a:avLst/>
              <a:gdLst/>
              <a:ahLst/>
              <a:cxnLst/>
              <a:rect l="l" t="t" r="r" b="b"/>
              <a:pathLst>
                <a:path w="901294" h="162301">
                  <a:moveTo>
                    <a:pt x="81150" y="0"/>
                  </a:moveTo>
                  <a:lnTo>
                    <a:pt x="820143" y="0"/>
                  </a:lnTo>
                  <a:cubicBezTo>
                    <a:pt x="864962" y="0"/>
                    <a:pt x="901294" y="36332"/>
                    <a:pt x="901294" y="81150"/>
                  </a:cubicBezTo>
                  <a:lnTo>
                    <a:pt x="901294" y="81150"/>
                  </a:lnTo>
                  <a:cubicBezTo>
                    <a:pt x="901294" y="125968"/>
                    <a:pt x="864962" y="162301"/>
                    <a:pt x="820143" y="162301"/>
                  </a:cubicBezTo>
                  <a:lnTo>
                    <a:pt x="81150" y="162301"/>
                  </a:lnTo>
                  <a:cubicBezTo>
                    <a:pt x="36332" y="162301"/>
                    <a:pt x="0" y="125968"/>
                    <a:pt x="0" y="81150"/>
                  </a:cubicBezTo>
                  <a:lnTo>
                    <a:pt x="0" y="81150"/>
                  </a:lnTo>
                  <a:cubicBezTo>
                    <a:pt x="0" y="36332"/>
                    <a:pt x="36332" y="0"/>
                    <a:pt x="81150" y="0"/>
                  </a:cubicBezTo>
                  <a:close/>
                </a:path>
              </a:pathLst>
            </a:custGeom>
            <a:solidFill>
              <a:srgbClr val="03459D"/>
            </a:solidFill>
          </p:spPr>
        </p:sp>
        <p:sp>
          <p:nvSpPr>
            <p:cNvPr id="12" name="TextBox 12"/>
            <p:cNvSpPr txBox="1"/>
            <p:nvPr/>
          </p:nvSpPr>
          <p:spPr>
            <a:xfrm>
              <a:off x="0" y="-123825"/>
              <a:ext cx="901294" cy="286126"/>
            </a:xfrm>
            <a:prstGeom prst="rect">
              <a:avLst/>
            </a:prstGeom>
          </p:spPr>
          <p:txBody>
            <a:bodyPr lIns="50800" tIns="50800" rIns="50800" bIns="50800" rtlCol="0" anchor="ctr"/>
            <a:lstStyle/>
            <a:p>
              <a:pPr algn="ctr">
                <a:lnSpc>
                  <a:spcPts val="3780"/>
                </a:lnSpc>
              </a:pPr>
              <a:endParaRPr/>
            </a:p>
          </p:txBody>
        </p:sp>
      </p:grpSp>
      <p:grpSp>
        <p:nvGrpSpPr>
          <p:cNvPr id="15" name="Group 15"/>
          <p:cNvGrpSpPr/>
          <p:nvPr/>
        </p:nvGrpSpPr>
        <p:grpSpPr>
          <a:xfrm>
            <a:off x="7211033" y="8764941"/>
            <a:ext cx="3422100" cy="616235"/>
            <a:chOff x="0" y="0"/>
            <a:chExt cx="901294" cy="162301"/>
          </a:xfrm>
        </p:grpSpPr>
        <p:sp>
          <p:nvSpPr>
            <p:cNvPr id="16" name="Freeform 16"/>
            <p:cNvSpPr/>
            <p:nvPr/>
          </p:nvSpPr>
          <p:spPr>
            <a:xfrm>
              <a:off x="0" y="0"/>
              <a:ext cx="901294" cy="162301"/>
            </a:xfrm>
            <a:custGeom>
              <a:avLst/>
              <a:gdLst/>
              <a:ahLst/>
              <a:cxnLst/>
              <a:rect l="l" t="t" r="r" b="b"/>
              <a:pathLst>
                <a:path w="901294" h="162301">
                  <a:moveTo>
                    <a:pt x="81150" y="0"/>
                  </a:moveTo>
                  <a:lnTo>
                    <a:pt x="820143" y="0"/>
                  </a:lnTo>
                  <a:cubicBezTo>
                    <a:pt x="864962" y="0"/>
                    <a:pt x="901294" y="36332"/>
                    <a:pt x="901294" y="81150"/>
                  </a:cubicBezTo>
                  <a:lnTo>
                    <a:pt x="901294" y="81150"/>
                  </a:lnTo>
                  <a:cubicBezTo>
                    <a:pt x="901294" y="125968"/>
                    <a:pt x="864962" y="162301"/>
                    <a:pt x="820143" y="162301"/>
                  </a:cubicBezTo>
                  <a:lnTo>
                    <a:pt x="81150" y="162301"/>
                  </a:lnTo>
                  <a:cubicBezTo>
                    <a:pt x="36332" y="162301"/>
                    <a:pt x="0" y="125968"/>
                    <a:pt x="0" y="81150"/>
                  </a:cubicBezTo>
                  <a:lnTo>
                    <a:pt x="0" y="81150"/>
                  </a:lnTo>
                  <a:cubicBezTo>
                    <a:pt x="0" y="36332"/>
                    <a:pt x="36332" y="0"/>
                    <a:pt x="81150" y="0"/>
                  </a:cubicBezTo>
                  <a:close/>
                </a:path>
              </a:pathLst>
            </a:custGeom>
            <a:solidFill>
              <a:srgbClr val="03459D"/>
            </a:solidFill>
          </p:spPr>
        </p:sp>
        <p:sp>
          <p:nvSpPr>
            <p:cNvPr id="17" name="TextBox 17"/>
            <p:cNvSpPr txBox="1"/>
            <p:nvPr/>
          </p:nvSpPr>
          <p:spPr>
            <a:xfrm>
              <a:off x="0" y="-123825"/>
              <a:ext cx="901294" cy="286126"/>
            </a:xfrm>
            <a:prstGeom prst="rect">
              <a:avLst/>
            </a:prstGeom>
          </p:spPr>
          <p:txBody>
            <a:bodyPr lIns="50800" tIns="50800" rIns="50800" bIns="50800" rtlCol="0" anchor="ctr"/>
            <a:lstStyle/>
            <a:p>
              <a:pPr algn="ctr">
                <a:lnSpc>
                  <a:spcPts val="3780"/>
                </a:lnSpc>
              </a:pPr>
              <a:endParaRPr/>
            </a:p>
          </p:txBody>
        </p:sp>
      </p:grpSp>
      <p:grpSp>
        <p:nvGrpSpPr>
          <p:cNvPr id="20" name="Group 20"/>
          <p:cNvGrpSpPr/>
          <p:nvPr/>
        </p:nvGrpSpPr>
        <p:grpSpPr>
          <a:xfrm>
            <a:off x="14167924" y="3236407"/>
            <a:ext cx="3422100" cy="616235"/>
            <a:chOff x="0" y="0"/>
            <a:chExt cx="901294" cy="162301"/>
          </a:xfrm>
        </p:grpSpPr>
        <p:sp>
          <p:nvSpPr>
            <p:cNvPr id="21" name="Freeform 21"/>
            <p:cNvSpPr/>
            <p:nvPr/>
          </p:nvSpPr>
          <p:spPr>
            <a:xfrm>
              <a:off x="0" y="0"/>
              <a:ext cx="901294" cy="162301"/>
            </a:xfrm>
            <a:custGeom>
              <a:avLst/>
              <a:gdLst/>
              <a:ahLst/>
              <a:cxnLst/>
              <a:rect l="l" t="t" r="r" b="b"/>
              <a:pathLst>
                <a:path w="901294" h="162301">
                  <a:moveTo>
                    <a:pt x="81150" y="0"/>
                  </a:moveTo>
                  <a:lnTo>
                    <a:pt x="820143" y="0"/>
                  </a:lnTo>
                  <a:cubicBezTo>
                    <a:pt x="864962" y="0"/>
                    <a:pt x="901294" y="36332"/>
                    <a:pt x="901294" y="81150"/>
                  </a:cubicBezTo>
                  <a:lnTo>
                    <a:pt x="901294" y="81150"/>
                  </a:lnTo>
                  <a:cubicBezTo>
                    <a:pt x="901294" y="125968"/>
                    <a:pt x="864962" y="162301"/>
                    <a:pt x="820143" y="162301"/>
                  </a:cubicBezTo>
                  <a:lnTo>
                    <a:pt x="81150" y="162301"/>
                  </a:lnTo>
                  <a:cubicBezTo>
                    <a:pt x="36332" y="162301"/>
                    <a:pt x="0" y="125968"/>
                    <a:pt x="0" y="81150"/>
                  </a:cubicBezTo>
                  <a:lnTo>
                    <a:pt x="0" y="81150"/>
                  </a:lnTo>
                  <a:cubicBezTo>
                    <a:pt x="0" y="36332"/>
                    <a:pt x="36332" y="0"/>
                    <a:pt x="81150" y="0"/>
                  </a:cubicBezTo>
                  <a:close/>
                </a:path>
              </a:pathLst>
            </a:custGeom>
            <a:solidFill>
              <a:srgbClr val="03459D"/>
            </a:solidFill>
          </p:spPr>
        </p:sp>
        <p:sp>
          <p:nvSpPr>
            <p:cNvPr id="22" name="TextBox 22"/>
            <p:cNvSpPr txBox="1"/>
            <p:nvPr/>
          </p:nvSpPr>
          <p:spPr>
            <a:xfrm>
              <a:off x="0" y="-123825"/>
              <a:ext cx="901294" cy="286126"/>
            </a:xfrm>
            <a:prstGeom prst="rect">
              <a:avLst/>
            </a:prstGeom>
          </p:spPr>
          <p:txBody>
            <a:bodyPr lIns="50800" tIns="50800" rIns="50800" bIns="50800" rtlCol="0" anchor="ctr"/>
            <a:lstStyle/>
            <a:p>
              <a:pPr algn="ctr">
                <a:lnSpc>
                  <a:spcPts val="3780"/>
                </a:lnSpc>
              </a:pPr>
              <a:endParaRPr/>
            </a:p>
          </p:txBody>
        </p:sp>
      </p:grpSp>
      <p:grpSp>
        <p:nvGrpSpPr>
          <p:cNvPr id="25" name="Group 25"/>
          <p:cNvGrpSpPr/>
          <p:nvPr/>
        </p:nvGrpSpPr>
        <p:grpSpPr>
          <a:xfrm>
            <a:off x="14167924" y="8752497"/>
            <a:ext cx="3422100" cy="616235"/>
            <a:chOff x="0" y="0"/>
            <a:chExt cx="901294" cy="162301"/>
          </a:xfrm>
        </p:grpSpPr>
        <p:sp>
          <p:nvSpPr>
            <p:cNvPr id="26" name="Freeform 26"/>
            <p:cNvSpPr/>
            <p:nvPr/>
          </p:nvSpPr>
          <p:spPr>
            <a:xfrm>
              <a:off x="0" y="0"/>
              <a:ext cx="901294" cy="162301"/>
            </a:xfrm>
            <a:custGeom>
              <a:avLst/>
              <a:gdLst/>
              <a:ahLst/>
              <a:cxnLst/>
              <a:rect l="l" t="t" r="r" b="b"/>
              <a:pathLst>
                <a:path w="901294" h="162301">
                  <a:moveTo>
                    <a:pt x="81150" y="0"/>
                  </a:moveTo>
                  <a:lnTo>
                    <a:pt x="820143" y="0"/>
                  </a:lnTo>
                  <a:cubicBezTo>
                    <a:pt x="864962" y="0"/>
                    <a:pt x="901294" y="36332"/>
                    <a:pt x="901294" y="81150"/>
                  </a:cubicBezTo>
                  <a:lnTo>
                    <a:pt x="901294" y="81150"/>
                  </a:lnTo>
                  <a:cubicBezTo>
                    <a:pt x="901294" y="125968"/>
                    <a:pt x="864962" y="162301"/>
                    <a:pt x="820143" y="162301"/>
                  </a:cubicBezTo>
                  <a:lnTo>
                    <a:pt x="81150" y="162301"/>
                  </a:lnTo>
                  <a:cubicBezTo>
                    <a:pt x="36332" y="162301"/>
                    <a:pt x="0" y="125968"/>
                    <a:pt x="0" y="81150"/>
                  </a:cubicBezTo>
                  <a:lnTo>
                    <a:pt x="0" y="81150"/>
                  </a:lnTo>
                  <a:cubicBezTo>
                    <a:pt x="0" y="36332"/>
                    <a:pt x="36332" y="0"/>
                    <a:pt x="81150" y="0"/>
                  </a:cubicBezTo>
                  <a:close/>
                </a:path>
              </a:pathLst>
            </a:custGeom>
            <a:solidFill>
              <a:srgbClr val="03459D"/>
            </a:solidFill>
          </p:spPr>
        </p:sp>
        <p:sp>
          <p:nvSpPr>
            <p:cNvPr id="27" name="TextBox 27"/>
            <p:cNvSpPr txBox="1"/>
            <p:nvPr/>
          </p:nvSpPr>
          <p:spPr>
            <a:xfrm>
              <a:off x="0" y="-123825"/>
              <a:ext cx="901294" cy="286126"/>
            </a:xfrm>
            <a:prstGeom prst="rect">
              <a:avLst/>
            </a:prstGeom>
          </p:spPr>
          <p:txBody>
            <a:bodyPr lIns="50800" tIns="50800" rIns="50800" bIns="50800" rtlCol="0" anchor="ctr"/>
            <a:lstStyle/>
            <a:p>
              <a:pPr algn="ctr">
                <a:lnSpc>
                  <a:spcPts val="3780"/>
                </a:lnSpc>
              </a:pPr>
              <a:endParaRPr/>
            </a:p>
          </p:txBody>
        </p:sp>
      </p:grpSp>
      <p:grpSp>
        <p:nvGrpSpPr>
          <p:cNvPr id="28" name="Group 28"/>
          <p:cNvGrpSpPr/>
          <p:nvPr/>
        </p:nvGrpSpPr>
        <p:grpSpPr>
          <a:xfrm rot="-10800000">
            <a:off x="1696548" y="8604854"/>
            <a:ext cx="3485205" cy="3769762"/>
            <a:chOff x="0" y="0"/>
            <a:chExt cx="871356" cy="942500"/>
          </a:xfrm>
        </p:grpSpPr>
        <p:sp>
          <p:nvSpPr>
            <p:cNvPr id="29" name="Freeform 29"/>
            <p:cNvSpPr/>
            <p:nvPr/>
          </p:nvSpPr>
          <p:spPr>
            <a:xfrm>
              <a:off x="0" y="0"/>
              <a:ext cx="871356" cy="942500"/>
            </a:xfrm>
            <a:custGeom>
              <a:avLst/>
              <a:gdLst/>
              <a:ahLst/>
              <a:cxnLst/>
              <a:rect l="l" t="t" r="r" b="b"/>
              <a:pathLst>
                <a:path w="871356" h="942500">
                  <a:moveTo>
                    <a:pt x="633231" y="0"/>
                  </a:moveTo>
                  <a:lnTo>
                    <a:pt x="871356" y="238125"/>
                  </a:lnTo>
                  <a:lnTo>
                    <a:pt x="871356" y="704375"/>
                  </a:lnTo>
                  <a:lnTo>
                    <a:pt x="633231" y="942500"/>
                  </a:lnTo>
                  <a:lnTo>
                    <a:pt x="238125" y="942500"/>
                  </a:lnTo>
                  <a:lnTo>
                    <a:pt x="0" y="704375"/>
                  </a:lnTo>
                  <a:lnTo>
                    <a:pt x="0" y="238125"/>
                  </a:lnTo>
                  <a:lnTo>
                    <a:pt x="238125" y="0"/>
                  </a:lnTo>
                  <a:lnTo>
                    <a:pt x="633231" y="0"/>
                  </a:lnTo>
                  <a:close/>
                </a:path>
              </a:pathLst>
            </a:custGeom>
            <a:solidFill>
              <a:srgbClr val="03459D"/>
            </a:solidFill>
          </p:spPr>
        </p:sp>
        <p:sp>
          <p:nvSpPr>
            <p:cNvPr id="30" name="TextBox 30"/>
            <p:cNvSpPr txBox="1"/>
            <p:nvPr/>
          </p:nvSpPr>
          <p:spPr>
            <a:xfrm>
              <a:off x="63500" y="-60325"/>
              <a:ext cx="744356" cy="939325"/>
            </a:xfrm>
            <a:prstGeom prst="rect">
              <a:avLst/>
            </a:prstGeom>
          </p:spPr>
          <p:txBody>
            <a:bodyPr lIns="50800" tIns="50800" rIns="50800" bIns="50800" rtlCol="0" anchor="ctr"/>
            <a:lstStyle/>
            <a:p>
              <a:pPr algn="ctr">
                <a:lnSpc>
                  <a:spcPts val="3780"/>
                </a:lnSpc>
              </a:pPr>
              <a:endParaRPr/>
            </a:p>
          </p:txBody>
        </p:sp>
      </p:grpSp>
      <p:grpSp>
        <p:nvGrpSpPr>
          <p:cNvPr id="31" name="Group 31"/>
          <p:cNvGrpSpPr/>
          <p:nvPr/>
        </p:nvGrpSpPr>
        <p:grpSpPr>
          <a:xfrm rot="-10800000">
            <a:off x="-1898321" y="9273710"/>
            <a:ext cx="4920624" cy="4144413"/>
            <a:chOff x="0" y="0"/>
            <a:chExt cx="1119021" cy="942500"/>
          </a:xfrm>
        </p:grpSpPr>
        <p:sp>
          <p:nvSpPr>
            <p:cNvPr id="32" name="Freeform 32"/>
            <p:cNvSpPr/>
            <p:nvPr/>
          </p:nvSpPr>
          <p:spPr>
            <a:xfrm>
              <a:off x="0" y="0"/>
              <a:ext cx="1119021" cy="942500"/>
            </a:xfrm>
            <a:custGeom>
              <a:avLst/>
              <a:gdLst/>
              <a:ahLst/>
              <a:cxnLst/>
              <a:rect l="l" t="t" r="r" b="b"/>
              <a:pathLst>
                <a:path w="1119021" h="942500">
                  <a:moveTo>
                    <a:pt x="880896" y="0"/>
                  </a:moveTo>
                  <a:lnTo>
                    <a:pt x="1119021" y="238125"/>
                  </a:lnTo>
                  <a:lnTo>
                    <a:pt x="1119021" y="704375"/>
                  </a:lnTo>
                  <a:lnTo>
                    <a:pt x="880896" y="942500"/>
                  </a:lnTo>
                  <a:lnTo>
                    <a:pt x="238125" y="942500"/>
                  </a:lnTo>
                  <a:lnTo>
                    <a:pt x="0" y="704375"/>
                  </a:lnTo>
                  <a:lnTo>
                    <a:pt x="0" y="238125"/>
                  </a:lnTo>
                  <a:lnTo>
                    <a:pt x="238125" y="0"/>
                  </a:lnTo>
                  <a:lnTo>
                    <a:pt x="880896" y="0"/>
                  </a:lnTo>
                  <a:close/>
                </a:path>
              </a:pathLst>
            </a:custGeom>
            <a:solidFill>
              <a:srgbClr val="002C66"/>
            </a:solidFill>
          </p:spPr>
        </p:sp>
        <p:sp>
          <p:nvSpPr>
            <p:cNvPr id="33" name="TextBox 33"/>
            <p:cNvSpPr txBox="1"/>
            <p:nvPr/>
          </p:nvSpPr>
          <p:spPr>
            <a:xfrm>
              <a:off x="63500" y="-60325"/>
              <a:ext cx="992021" cy="939325"/>
            </a:xfrm>
            <a:prstGeom prst="rect">
              <a:avLst/>
            </a:prstGeom>
          </p:spPr>
          <p:txBody>
            <a:bodyPr lIns="50800" tIns="50800" rIns="50800" bIns="50800" rtlCol="0" anchor="ctr"/>
            <a:lstStyle/>
            <a:p>
              <a:pPr algn="ctr">
                <a:lnSpc>
                  <a:spcPts val="3780"/>
                </a:lnSpc>
              </a:pPr>
              <a:endParaRPr/>
            </a:p>
          </p:txBody>
        </p:sp>
      </p:grpSp>
      <p:grpSp>
        <p:nvGrpSpPr>
          <p:cNvPr id="34" name="Group 34"/>
          <p:cNvGrpSpPr/>
          <p:nvPr/>
        </p:nvGrpSpPr>
        <p:grpSpPr>
          <a:xfrm rot="-10800000">
            <a:off x="4124325" y="9461035"/>
            <a:ext cx="3485205" cy="3769762"/>
            <a:chOff x="0" y="0"/>
            <a:chExt cx="871356" cy="942500"/>
          </a:xfrm>
        </p:grpSpPr>
        <p:sp>
          <p:nvSpPr>
            <p:cNvPr id="35" name="Freeform 35"/>
            <p:cNvSpPr/>
            <p:nvPr/>
          </p:nvSpPr>
          <p:spPr>
            <a:xfrm>
              <a:off x="0" y="0"/>
              <a:ext cx="871356" cy="942500"/>
            </a:xfrm>
            <a:custGeom>
              <a:avLst/>
              <a:gdLst/>
              <a:ahLst/>
              <a:cxnLst/>
              <a:rect l="l" t="t" r="r" b="b"/>
              <a:pathLst>
                <a:path w="871356" h="942500">
                  <a:moveTo>
                    <a:pt x="633231" y="0"/>
                  </a:moveTo>
                  <a:lnTo>
                    <a:pt x="871356" y="238125"/>
                  </a:lnTo>
                  <a:lnTo>
                    <a:pt x="871356" y="704375"/>
                  </a:lnTo>
                  <a:lnTo>
                    <a:pt x="633231" y="942500"/>
                  </a:lnTo>
                  <a:lnTo>
                    <a:pt x="238125" y="942500"/>
                  </a:lnTo>
                  <a:lnTo>
                    <a:pt x="0" y="704375"/>
                  </a:lnTo>
                  <a:lnTo>
                    <a:pt x="0" y="238125"/>
                  </a:lnTo>
                  <a:lnTo>
                    <a:pt x="238125" y="0"/>
                  </a:lnTo>
                  <a:lnTo>
                    <a:pt x="633231" y="0"/>
                  </a:lnTo>
                  <a:close/>
                </a:path>
              </a:pathLst>
            </a:custGeom>
            <a:solidFill>
              <a:srgbClr val="002C66"/>
            </a:solidFill>
          </p:spPr>
        </p:sp>
        <p:sp>
          <p:nvSpPr>
            <p:cNvPr id="36" name="TextBox 36"/>
            <p:cNvSpPr txBox="1"/>
            <p:nvPr/>
          </p:nvSpPr>
          <p:spPr>
            <a:xfrm>
              <a:off x="63500" y="-60325"/>
              <a:ext cx="744356" cy="939325"/>
            </a:xfrm>
            <a:prstGeom prst="rect">
              <a:avLst/>
            </a:prstGeom>
          </p:spPr>
          <p:txBody>
            <a:bodyPr lIns="50800" tIns="50800" rIns="50800" bIns="50800" rtlCol="0" anchor="ctr"/>
            <a:lstStyle/>
            <a:p>
              <a:pPr algn="ctr">
                <a:lnSpc>
                  <a:spcPts val="3780"/>
                </a:lnSpc>
              </a:pPr>
              <a:endParaRPr/>
            </a:p>
          </p:txBody>
        </p:sp>
      </p:grpSp>
      <p:sp>
        <p:nvSpPr>
          <p:cNvPr id="37" name="TextBox 37"/>
          <p:cNvSpPr txBox="1"/>
          <p:nvPr/>
        </p:nvSpPr>
        <p:spPr>
          <a:xfrm>
            <a:off x="721263" y="4481275"/>
            <a:ext cx="7940939" cy="1527185"/>
          </a:xfrm>
          <a:prstGeom prst="rect">
            <a:avLst/>
          </a:prstGeom>
        </p:spPr>
        <p:txBody>
          <a:bodyPr lIns="0" tIns="0" rIns="0" bIns="0" rtlCol="0" anchor="t">
            <a:spAutoFit/>
          </a:bodyPr>
          <a:lstStyle/>
          <a:p>
            <a:pPr algn="l">
              <a:lnSpc>
                <a:spcPts val="11899"/>
              </a:lnSpc>
            </a:pPr>
            <a:r>
              <a:rPr lang="en-US" sz="8499" dirty="0">
                <a:solidFill>
                  <a:srgbClr val="002C66"/>
                </a:solidFill>
                <a:latin typeface="Poppins"/>
                <a:ea typeface="Poppins"/>
                <a:cs typeface="Poppins"/>
                <a:sym typeface="Poppins"/>
              </a:rPr>
              <a:t>Our Team</a:t>
            </a:r>
          </a:p>
        </p:txBody>
      </p:sp>
      <p:sp>
        <p:nvSpPr>
          <p:cNvPr id="39" name="TextBox 39"/>
          <p:cNvSpPr txBox="1"/>
          <p:nvPr/>
        </p:nvSpPr>
        <p:spPr>
          <a:xfrm>
            <a:off x="7333669" y="3303860"/>
            <a:ext cx="2978265" cy="441325"/>
          </a:xfrm>
          <a:prstGeom prst="rect">
            <a:avLst/>
          </a:prstGeom>
        </p:spPr>
        <p:txBody>
          <a:bodyPr lIns="0" tIns="0" rIns="0" bIns="0" rtlCol="0" anchor="t">
            <a:spAutoFit/>
          </a:bodyPr>
          <a:lstStyle/>
          <a:p>
            <a:pPr algn="ctr">
              <a:lnSpc>
                <a:spcPts val="3499"/>
              </a:lnSpc>
              <a:spcBef>
                <a:spcPct val="0"/>
              </a:spcBef>
            </a:pPr>
            <a:r>
              <a:rPr lang="en-US" sz="2499" spc="74" dirty="0">
                <a:solidFill>
                  <a:srgbClr val="FFFFFF"/>
                </a:solidFill>
                <a:latin typeface="Poppins"/>
                <a:ea typeface="Poppins"/>
                <a:cs typeface="Poppins"/>
                <a:sym typeface="Poppins"/>
              </a:rPr>
              <a:t>Ahmed Rashad</a:t>
            </a:r>
          </a:p>
        </p:txBody>
      </p:sp>
      <p:sp>
        <p:nvSpPr>
          <p:cNvPr id="41" name="TextBox 41"/>
          <p:cNvSpPr txBox="1"/>
          <p:nvPr/>
        </p:nvSpPr>
        <p:spPr>
          <a:xfrm>
            <a:off x="7432950" y="8832394"/>
            <a:ext cx="2978265" cy="441325"/>
          </a:xfrm>
          <a:prstGeom prst="rect">
            <a:avLst/>
          </a:prstGeom>
        </p:spPr>
        <p:txBody>
          <a:bodyPr lIns="0" tIns="0" rIns="0" bIns="0" rtlCol="0" anchor="t">
            <a:spAutoFit/>
          </a:bodyPr>
          <a:lstStyle/>
          <a:p>
            <a:pPr algn="ctr">
              <a:lnSpc>
                <a:spcPts val="3499"/>
              </a:lnSpc>
              <a:spcBef>
                <a:spcPct val="0"/>
              </a:spcBef>
            </a:pPr>
            <a:r>
              <a:rPr lang="en-US" sz="2499" spc="74" dirty="0">
                <a:solidFill>
                  <a:srgbClr val="FFFFFF"/>
                </a:solidFill>
                <a:latin typeface="Poppins"/>
                <a:ea typeface="Poppins"/>
                <a:cs typeface="Poppins"/>
                <a:sym typeface="Poppins"/>
              </a:rPr>
              <a:t>Mohamed Essam</a:t>
            </a:r>
          </a:p>
        </p:txBody>
      </p:sp>
      <p:sp>
        <p:nvSpPr>
          <p:cNvPr id="43" name="TextBox 43"/>
          <p:cNvSpPr txBox="1"/>
          <p:nvPr/>
        </p:nvSpPr>
        <p:spPr>
          <a:xfrm>
            <a:off x="14360285" y="3303860"/>
            <a:ext cx="3037378" cy="441325"/>
          </a:xfrm>
          <a:prstGeom prst="rect">
            <a:avLst/>
          </a:prstGeom>
        </p:spPr>
        <p:txBody>
          <a:bodyPr lIns="0" tIns="0" rIns="0" bIns="0" rtlCol="0" anchor="t">
            <a:spAutoFit/>
          </a:bodyPr>
          <a:lstStyle/>
          <a:p>
            <a:pPr algn="ctr">
              <a:lnSpc>
                <a:spcPts val="3499"/>
              </a:lnSpc>
              <a:spcBef>
                <a:spcPct val="0"/>
              </a:spcBef>
            </a:pPr>
            <a:r>
              <a:rPr lang="en-US" sz="2499" spc="74" dirty="0">
                <a:solidFill>
                  <a:srgbClr val="FFFFFF"/>
                </a:solidFill>
                <a:latin typeface="Poppins"/>
                <a:ea typeface="Poppins"/>
                <a:cs typeface="Poppins"/>
                <a:sym typeface="Poppins"/>
              </a:rPr>
              <a:t>Rehab Moustafa</a:t>
            </a:r>
          </a:p>
        </p:txBody>
      </p:sp>
      <p:sp>
        <p:nvSpPr>
          <p:cNvPr id="45" name="TextBox 45"/>
          <p:cNvSpPr txBox="1"/>
          <p:nvPr/>
        </p:nvSpPr>
        <p:spPr>
          <a:xfrm>
            <a:off x="14360285" y="8819950"/>
            <a:ext cx="3037378" cy="441325"/>
          </a:xfrm>
          <a:prstGeom prst="rect">
            <a:avLst/>
          </a:prstGeom>
        </p:spPr>
        <p:txBody>
          <a:bodyPr lIns="0" tIns="0" rIns="0" bIns="0" rtlCol="0" anchor="t">
            <a:spAutoFit/>
          </a:bodyPr>
          <a:lstStyle/>
          <a:p>
            <a:pPr algn="ctr">
              <a:lnSpc>
                <a:spcPts val="3499"/>
              </a:lnSpc>
              <a:spcBef>
                <a:spcPct val="0"/>
              </a:spcBef>
            </a:pPr>
            <a:r>
              <a:rPr lang="en-US" sz="2499" spc="74" dirty="0">
                <a:solidFill>
                  <a:srgbClr val="FFFFFF"/>
                </a:solidFill>
                <a:latin typeface="Poppins"/>
                <a:ea typeface="Poppins"/>
                <a:cs typeface="Poppins"/>
                <a:sym typeface="Poppins"/>
              </a:rPr>
              <a:t>Sara El-Araby</a:t>
            </a:r>
          </a:p>
        </p:txBody>
      </p:sp>
      <p:grpSp>
        <p:nvGrpSpPr>
          <p:cNvPr id="49" name="Group 25">
            <a:extLst>
              <a:ext uri="{FF2B5EF4-FFF2-40B4-BE49-F238E27FC236}">
                <a16:creationId xmlns:a16="http://schemas.microsoft.com/office/drawing/2014/main" id="{316EBFD9-308D-3E73-B6B8-680A7BFA75A2}"/>
              </a:ext>
            </a:extLst>
          </p:cNvPr>
          <p:cNvGrpSpPr/>
          <p:nvPr/>
        </p:nvGrpSpPr>
        <p:grpSpPr>
          <a:xfrm>
            <a:off x="10551375" y="6140492"/>
            <a:ext cx="3422100" cy="616235"/>
            <a:chOff x="0" y="0"/>
            <a:chExt cx="901294" cy="162301"/>
          </a:xfrm>
        </p:grpSpPr>
        <p:sp>
          <p:nvSpPr>
            <p:cNvPr id="50" name="Freeform 26">
              <a:extLst>
                <a:ext uri="{FF2B5EF4-FFF2-40B4-BE49-F238E27FC236}">
                  <a16:creationId xmlns:a16="http://schemas.microsoft.com/office/drawing/2014/main" id="{C2E3415F-30F2-3CDE-00E6-3990B0C59CAE}"/>
                </a:ext>
              </a:extLst>
            </p:cNvPr>
            <p:cNvSpPr/>
            <p:nvPr/>
          </p:nvSpPr>
          <p:spPr>
            <a:xfrm>
              <a:off x="0" y="0"/>
              <a:ext cx="901294" cy="162301"/>
            </a:xfrm>
            <a:custGeom>
              <a:avLst/>
              <a:gdLst/>
              <a:ahLst/>
              <a:cxnLst/>
              <a:rect l="l" t="t" r="r" b="b"/>
              <a:pathLst>
                <a:path w="901294" h="162301">
                  <a:moveTo>
                    <a:pt x="81150" y="0"/>
                  </a:moveTo>
                  <a:lnTo>
                    <a:pt x="820143" y="0"/>
                  </a:lnTo>
                  <a:cubicBezTo>
                    <a:pt x="864962" y="0"/>
                    <a:pt x="901294" y="36332"/>
                    <a:pt x="901294" y="81150"/>
                  </a:cubicBezTo>
                  <a:lnTo>
                    <a:pt x="901294" y="81150"/>
                  </a:lnTo>
                  <a:cubicBezTo>
                    <a:pt x="901294" y="125968"/>
                    <a:pt x="864962" y="162301"/>
                    <a:pt x="820143" y="162301"/>
                  </a:cubicBezTo>
                  <a:lnTo>
                    <a:pt x="81150" y="162301"/>
                  </a:lnTo>
                  <a:cubicBezTo>
                    <a:pt x="36332" y="162301"/>
                    <a:pt x="0" y="125968"/>
                    <a:pt x="0" y="81150"/>
                  </a:cubicBezTo>
                  <a:lnTo>
                    <a:pt x="0" y="81150"/>
                  </a:lnTo>
                  <a:cubicBezTo>
                    <a:pt x="0" y="36332"/>
                    <a:pt x="36332" y="0"/>
                    <a:pt x="81150" y="0"/>
                  </a:cubicBezTo>
                  <a:close/>
                </a:path>
              </a:pathLst>
            </a:custGeom>
            <a:solidFill>
              <a:srgbClr val="03459D"/>
            </a:solidFill>
          </p:spPr>
        </p:sp>
        <p:sp>
          <p:nvSpPr>
            <p:cNvPr id="51" name="TextBox 27">
              <a:extLst>
                <a:ext uri="{FF2B5EF4-FFF2-40B4-BE49-F238E27FC236}">
                  <a16:creationId xmlns:a16="http://schemas.microsoft.com/office/drawing/2014/main" id="{9A7332A7-58B9-AAD3-9F92-DF8EBC983C08}"/>
                </a:ext>
              </a:extLst>
            </p:cNvPr>
            <p:cNvSpPr txBox="1"/>
            <p:nvPr/>
          </p:nvSpPr>
          <p:spPr>
            <a:xfrm>
              <a:off x="0" y="-123825"/>
              <a:ext cx="901294" cy="286126"/>
            </a:xfrm>
            <a:prstGeom prst="rect">
              <a:avLst/>
            </a:prstGeom>
          </p:spPr>
          <p:txBody>
            <a:bodyPr lIns="50800" tIns="50800" rIns="50800" bIns="50800" rtlCol="0" anchor="ctr"/>
            <a:lstStyle/>
            <a:p>
              <a:pPr algn="ctr">
                <a:lnSpc>
                  <a:spcPts val="3780"/>
                </a:lnSpc>
              </a:pPr>
              <a:endParaRPr/>
            </a:p>
          </p:txBody>
        </p:sp>
      </p:grpSp>
      <p:sp>
        <p:nvSpPr>
          <p:cNvPr id="52" name="TextBox 45">
            <a:extLst>
              <a:ext uri="{FF2B5EF4-FFF2-40B4-BE49-F238E27FC236}">
                <a16:creationId xmlns:a16="http://schemas.microsoft.com/office/drawing/2014/main" id="{CFEE4D96-6421-D7F9-504F-A980F2A1047B}"/>
              </a:ext>
            </a:extLst>
          </p:cNvPr>
          <p:cNvSpPr txBox="1"/>
          <p:nvPr/>
        </p:nvSpPr>
        <p:spPr>
          <a:xfrm>
            <a:off x="10743736" y="6207945"/>
            <a:ext cx="3037378" cy="441325"/>
          </a:xfrm>
          <a:prstGeom prst="rect">
            <a:avLst/>
          </a:prstGeom>
        </p:spPr>
        <p:txBody>
          <a:bodyPr lIns="0" tIns="0" rIns="0" bIns="0" rtlCol="0" anchor="t">
            <a:spAutoFit/>
          </a:bodyPr>
          <a:lstStyle/>
          <a:p>
            <a:pPr algn="ctr">
              <a:lnSpc>
                <a:spcPts val="3499"/>
              </a:lnSpc>
              <a:spcBef>
                <a:spcPct val="0"/>
              </a:spcBef>
            </a:pPr>
            <a:r>
              <a:rPr lang="en-US" sz="2499" spc="74" dirty="0">
                <a:solidFill>
                  <a:srgbClr val="FFFFFF"/>
                </a:solidFill>
                <a:latin typeface="Poppins"/>
                <a:ea typeface="Poppins"/>
                <a:cs typeface="Poppins"/>
                <a:sym typeface="Poppins"/>
              </a:rPr>
              <a:t>Mohamed Sayed</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210F31-F277-128A-2669-84FB5455C599}"/>
            </a:ext>
          </a:extLst>
        </p:cNvPr>
        <p:cNvGrpSpPr/>
        <p:nvPr/>
      </p:nvGrpSpPr>
      <p:grpSpPr>
        <a:xfrm>
          <a:off x="0" y="0"/>
          <a:ext cx="0" cy="0"/>
          <a:chOff x="0" y="0"/>
          <a:chExt cx="0" cy="0"/>
        </a:xfrm>
      </p:grpSpPr>
      <p:grpSp>
        <p:nvGrpSpPr>
          <p:cNvPr id="3" name="Group 3">
            <a:extLst>
              <a:ext uri="{FF2B5EF4-FFF2-40B4-BE49-F238E27FC236}">
                <a16:creationId xmlns:a16="http://schemas.microsoft.com/office/drawing/2014/main" id="{51EA66C5-1C03-B7D4-EA68-A76CC54BA32C}"/>
              </a:ext>
            </a:extLst>
          </p:cNvPr>
          <p:cNvGrpSpPr/>
          <p:nvPr/>
        </p:nvGrpSpPr>
        <p:grpSpPr>
          <a:xfrm>
            <a:off x="-1345187" y="0"/>
            <a:ext cx="6662939" cy="762000"/>
            <a:chOff x="0" y="0"/>
            <a:chExt cx="1754848" cy="200691"/>
          </a:xfrm>
        </p:grpSpPr>
        <p:sp>
          <p:nvSpPr>
            <p:cNvPr id="4" name="Freeform 4">
              <a:extLst>
                <a:ext uri="{FF2B5EF4-FFF2-40B4-BE49-F238E27FC236}">
                  <a16:creationId xmlns:a16="http://schemas.microsoft.com/office/drawing/2014/main" id="{14A5FB72-C428-E6A5-7E69-8BC184638958}"/>
                </a:ext>
              </a:extLst>
            </p:cNvPr>
            <p:cNvSpPr/>
            <p:nvPr/>
          </p:nvSpPr>
          <p:spPr>
            <a:xfrm>
              <a:off x="0" y="0"/>
              <a:ext cx="1754848" cy="200691"/>
            </a:xfrm>
            <a:custGeom>
              <a:avLst/>
              <a:gdLst/>
              <a:ahLst/>
              <a:cxnLst/>
              <a:rect l="l" t="t" r="r" b="b"/>
              <a:pathLst>
                <a:path w="1754848" h="200691">
                  <a:moveTo>
                    <a:pt x="203200" y="0"/>
                  </a:moveTo>
                  <a:lnTo>
                    <a:pt x="1754848" y="0"/>
                  </a:lnTo>
                  <a:lnTo>
                    <a:pt x="1551648" y="200691"/>
                  </a:lnTo>
                  <a:lnTo>
                    <a:pt x="0" y="200691"/>
                  </a:lnTo>
                  <a:lnTo>
                    <a:pt x="203200" y="0"/>
                  </a:lnTo>
                  <a:close/>
                </a:path>
              </a:pathLst>
            </a:custGeom>
            <a:solidFill>
              <a:srgbClr val="255C8C"/>
            </a:solidFill>
          </p:spPr>
        </p:sp>
        <p:sp>
          <p:nvSpPr>
            <p:cNvPr id="5" name="TextBox 5">
              <a:extLst>
                <a:ext uri="{FF2B5EF4-FFF2-40B4-BE49-F238E27FC236}">
                  <a16:creationId xmlns:a16="http://schemas.microsoft.com/office/drawing/2014/main" id="{6CB6C8CA-8A41-7446-BEA1-386AA4EE373D}"/>
                </a:ext>
              </a:extLst>
            </p:cNvPr>
            <p:cNvSpPr txBox="1"/>
            <p:nvPr/>
          </p:nvSpPr>
          <p:spPr>
            <a:xfrm>
              <a:off x="101600" y="-47625"/>
              <a:ext cx="1551648" cy="248316"/>
            </a:xfrm>
            <a:prstGeom prst="rect">
              <a:avLst/>
            </a:prstGeom>
          </p:spPr>
          <p:txBody>
            <a:bodyPr lIns="50800" tIns="50800" rIns="50800" bIns="50800" rtlCol="0" anchor="ctr"/>
            <a:lstStyle/>
            <a:p>
              <a:pPr algn="ctr">
                <a:lnSpc>
                  <a:spcPts val="2940"/>
                </a:lnSpc>
              </a:pPr>
              <a:endParaRPr/>
            </a:p>
          </p:txBody>
        </p:sp>
      </p:grpSp>
      <p:grpSp>
        <p:nvGrpSpPr>
          <p:cNvPr id="6" name="Group 6">
            <a:extLst>
              <a:ext uri="{FF2B5EF4-FFF2-40B4-BE49-F238E27FC236}">
                <a16:creationId xmlns:a16="http://schemas.microsoft.com/office/drawing/2014/main" id="{3D859068-BA2D-4AC2-ABE6-DB951E1C18C4}"/>
              </a:ext>
            </a:extLst>
          </p:cNvPr>
          <p:cNvGrpSpPr/>
          <p:nvPr/>
        </p:nvGrpSpPr>
        <p:grpSpPr>
          <a:xfrm rot="-10800000">
            <a:off x="12801600" y="9525000"/>
            <a:ext cx="6662939" cy="762000"/>
            <a:chOff x="0" y="0"/>
            <a:chExt cx="1754848" cy="200691"/>
          </a:xfrm>
        </p:grpSpPr>
        <p:sp>
          <p:nvSpPr>
            <p:cNvPr id="7" name="Freeform 7">
              <a:extLst>
                <a:ext uri="{FF2B5EF4-FFF2-40B4-BE49-F238E27FC236}">
                  <a16:creationId xmlns:a16="http://schemas.microsoft.com/office/drawing/2014/main" id="{0A3D1C07-94FF-6F7E-B3A0-D3C66464A674}"/>
                </a:ext>
              </a:extLst>
            </p:cNvPr>
            <p:cNvSpPr/>
            <p:nvPr/>
          </p:nvSpPr>
          <p:spPr>
            <a:xfrm>
              <a:off x="0" y="0"/>
              <a:ext cx="1754848" cy="200691"/>
            </a:xfrm>
            <a:custGeom>
              <a:avLst/>
              <a:gdLst/>
              <a:ahLst/>
              <a:cxnLst/>
              <a:rect l="l" t="t" r="r" b="b"/>
              <a:pathLst>
                <a:path w="1754848" h="200691">
                  <a:moveTo>
                    <a:pt x="203200" y="0"/>
                  </a:moveTo>
                  <a:lnTo>
                    <a:pt x="1754848" y="0"/>
                  </a:lnTo>
                  <a:lnTo>
                    <a:pt x="1551648" y="200691"/>
                  </a:lnTo>
                  <a:lnTo>
                    <a:pt x="0" y="200691"/>
                  </a:lnTo>
                  <a:lnTo>
                    <a:pt x="203200" y="0"/>
                  </a:lnTo>
                  <a:close/>
                </a:path>
              </a:pathLst>
            </a:custGeom>
            <a:solidFill>
              <a:srgbClr val="255C8C"/>
            </a:solidFill>
          </p:spPr>
        </p:sp>
        <p:sp>
          <p:nvSpPr>
            <p:cNvPr id="8" name="TextBox 8">
              <a:extLst>
                <a:ext uri="{FF2B5EF4-FFF2-40B4-BE49-F238E27FC236}">
                  <a16:creationId xmlns:a16="http://schemas.microsoft.com/office/drawing/2014/main" id="{C41569E2-11DB-491A-C3CF-3B687EDCE799}"/>
                </a:ext>
              </a:extLst>
            </p:cNvPr>
            <p:cNvSpPr txBox="1"/>
            <p:nvPr/>
          </p:nvSpPr>
          <p:spPr>
            <a:xfrm>
              <a:off x="101600" y="-47625"/>
              <a:ext cx="1551648" cy="248316"/>
            </a:xfrm>
            <a:prstGeom prst="rect">
              <a:avLst/>
            </a:prstGeom>
          </p:spPr>
          <p:txBody>
            <a:bodyPr lIns="50800" tIns="50800" rIns="50800" bIns="50800" rtlCol="0" anchor="ctr"/>
            <a:lstStyle/>
            <a:p>
              <a:pPr algn="ctr">
                <a:lnSpc>
                  <a:spcPts val="2940"/>
                </a:lnSpc>
              </a:pPr>
              <a:endParaRPr/>
            </a:p>
          </p:txBody>
        </p:sp>
      </p:grpSp>
      <p:sp>
        <p:nvSpPr>
          <p:cNvPr id="12" name="TextBox 12">
            <a:extLst>
              <a:ext uri="{FF2B5EF4-FFF2-40B4-BE49-F238E27FC236}">
                <a16:creationId xmlns:a16="http://schemas.microsoft.com/office/drawing/2014/main" id="{B29A6640-433A-7D0D-2261-E1851AA5748F}"/>
              </a:ext>
            </a:extLst>
          </p:cNvPr>
          <p:cNvSpPr txBox="1"/>
          <p:nvPr/>
        </p:nvSpPr>
        <p:spPr>
          <a:xfrm>
            <a:off x="599364" y="1109551"/>
            <a:ext cx="8468436" cy="1974900"/>
          </a:xfrm>
          <a:prstGeom prst="rect">
            <a:avLst/>
          </a:prstGeom>
        </p:spPr>
        <p:txBody>
          <a:bodyPr wrap="square" lIns="0" tIns="0" rIns="0" bIns="0" rtlCol="0" anchor="t">
            <a:spAutoFit/>
          </a:bodyPr>
          <a:lstStyle/>
          <a:p>
            <a:pPr>
              <a:lnSpc>
                <a:spcPts val="7700"/>
              </a:lnSpc>
            </a:pPr>
            <a:r>
              <a:rPr lang="en-US" sz="6000" b="1" dirty="0">
                <a:solidFill>
                  <a:srgbClr val="255C8C"/>
                </a:solidFill>
                <a:latin typeface="Open Sans 1 Bold"/>
                <a:ea typeface="Open Sans 1 Bold"/>
                <a:cs typeface="Open Sans 1 Bold"/>
                <a:sym typeface="Open Sans 1 Bold"/>
              </a:rPr>
              <a:t>03. Triggers </a:t>
            </a:r>
          </a:p>
          <a:p>
            <a:pPr algn="l">
              <a:lnSpc>
                <a:spcPts val="7700"/>
              </a:lnSpc>
            </a:pPr>
            <a:endParaRPr lang="en-US" sz="6000" b="1" dirty="0">
              <a:solidFill>
                <a:srgbClr val="255C8C"/>
              </a:solidFill>
              <a:latin typeface="HK Grotesk Bold"/>
              <a:ea typeface="HK Grotesk Bold"/>
              <a:cs typeface="HK Grotesk Bold"/>
              <a:sym typeface="HK Grotesk Bold"/>
            </a:endParaRPr>
          </a:p>
        </p:txBody>
      </p:sp>
      <p:graphicFrame>
        <p:nvGraphicFramePr>
          <p:cNvPr id="2" name="Table 1">
            <a:extLst>
              <a:ext uri="{FF2B5EF4-FFF2-40B4-BE49-F238E27FC236}">
                <a16:creationId xmlns:a16="http://schemas.microsoft.com/office/drawing/2014/main" id="{F35F5373-D7D9-57A3-ACC2-98765CC8284C}"/>
              </a:ext>
            </a:extLst>
          </p:cNvPr>
          <p:cNvGraphicFramePr>
            <a:graphicFrameLocks noGrp="1"/>
          </p:cNvGraphicFramePr>
          <p:nvPr>
            <p:extLst>
              <p:ext uri="{D42A27DB-BD31-4B8C-83A1-F6EECF244321}">
                <p14:modId xmlns:p14="http://schemas.microsoft.com/office/powerpoint/2010/main" val="3891526392"/>
              </p:ext>
            </p:extLst>
          </p:nvPr>
        </p:nvGraphicFramePr>
        <p:xfrm>
          <a:off x="1143000" y="2120901"/>
          <a:ext cx="16916400" cy="7598168"/>
        </p:xfrm>
        <a:graphic>
          <a:graphicData uri="http://schemas.openxmlformats.org/drawingml/2006/table">
            <a:tbl>
              <a:tblPr firstRow="1" bandRow="1">
                <a:tableStyleId>{5C22544A-7EE6-4342-B048-85BDC9FD1C3A}</a:tableStyleId>
              </a:tblPr>
              <a:tblGrid>
                <a:gridCol w="8458200">
                  <a:extLst>
                    <a:ext uri="{9D8B030D-6E8A-4147-A177-3AD203B41FA5}">
                      <a16:colId xmlns:a16="http://schemas.microsoft.com/office/drawing/2014/main" val="1862198135"/>
                    </a:ext>
                  </a:extLst>
                </a:gridCol>
                <a:gridCol w="8458200">
                  <a:extLst>
                    <a:ext uri="{9D8B030D-6E8A-4147-A177-3AD203B41FA5}">
                      <a16:colId xmlns:a16="http://schemas.microsoft.com/office/drawing/2014/main" val="584690526"/>
                    </a:ext>
                  </a:extLst>
                </a:gridCol>
              </a:tblGrid>
              <a:tr h="656661">
                <a:tc>
                  <a:txBody>
                    <a:bodyPr/>
                    <a:lstStyle/>
                    <a:p>
                      <a:pPr algn="ctr"/>
                      <a:r>
                        <a:rPr lang="en-US" sz="3600" b="1" dirty="0">
                          <a:solidFill>
                            <a:schemeClr val="bg1"/>
                          </a:solidFill>
                          <a:latin typeface="Open Sans 1 Bold"/>
                          <a:ea typeface="Open Sans 1 Bold"/>
                          <a:cs typeface="Open Sans 1 Bold"/>
                          <a:sym typeface="Open Sans 1 Bold"/>
                        </a:rPr>
                        <a:t>Triggers</a:t>
                      </a:r>
                      <a:r>
                        <a:rPr lang="en-US" sz="3600" b="1" dirty="0">
                          <a:solidFill>
                            <a:srgbClr val="255C8C"/>
                          </a:solidFill>
                          <a:latin typeface="Open Sans 1 Bold"/>
                          <a:ea typeface="Open Sans 1 Bold"/>
                          <a:cs typeface="Open Sans 1 Bold"/>
                          <a:sym typeface="Open Sans 1 Bold"/>
                        </a:rPr>
                        <a:t> </a:t>
                      </a:r>
                      <a:r>
                        <a:rPr lang="en-US" sz="3600" b="1" dirty="0">
                          <a:solidFill>
                            <a:schemeClr val="bg1"/>
                          </a:solidFill>
                          <a:latin typeface="Open Sans 1 Bold"/>
                          <a:ea typeface="Open Sans 1 Bold"/>
                          <a:cs typeface="Open Sans 1 Bold"/>
                          <a:sym typeface="Open Sans 1 Bold"/>
                        </a:rPr>
                        <a:t>Name</a:t>
                      </a:r>
                      <a:endParaRPr lang="en-US" sz="3600" dirty="0">
                        <a:solidFill>
                          <a:schemeClr val="bg1"/>
                        </a:solidFill>
                      </a:endParaRPr>
                    </a:p>
                  </a:txBody>
                  <a:tcPr anchor="ctr"/>
                </a:tc>
                <a:tc>
                  <a:txBody>
                    <a:bodyPr/>
                    <a:lstStyle/>
                    <a:p>
                      <a:pPr algn="ctr"/>
                      <a:r>
                        <a:rPr lang="en-US" sz="3600" dirty="0"/>
                        <a:t>Definition</a:t>
                      </a:r>
                    </a:p>
                  </a:txBody>
                  <a:tcPr/>
                </a:tc>
                <a:extLst>
                  <a:ext uri="{0D108BD9-81ED-4DB2-BD59-A6C34878D82A}">
                    <a16:rowId xmlns:a16="http://schemas.microsoft.com/office/drawing/2014/main" val="1402768461"/>
                  </a:ext>
                </a:extLst>
              </a:tr>
              <a:tr h="656661">
                <a:tc>
                  <a:txBody>
                    <a:bodyPr/>
                    <a:lstStyle/>
                    <a:p>
                      <a:pPr marL="0" marR="226695" algn="ctr">
                        <a:lnSpc>
                          <a:spcPct val="150000"/>
                        </a:lnSpc>
                        <a:spcBef>
                          <a:spcPts val="1715"/>
                        </a:spcBef>
                        <a:buNone/>
                      </a:pPr>
                      <a:r>
                        <a:rPr lang="en-US" sz="2400" dirty="0">
                          <a:effectLst/>
                          <a:latin typeface="Times New Roman" panose="02020603050405020304" pitchFamily="18" charset="0"/>
                          <a:ea typeface="Times New Roman" panose="02020603050405020304" pitchFamily="18" charset="0"/>
                          <a:cs typeface="Arial" panose="020B0604020202020204" pitchFamily="34" charset="0"/>
                        </a:rPr>
                        <a:t>trg_No_Duplicate_Appointments_For_Client</a:t>
                      </a:r>
                    </a:p>
                  </a:txBody>
                  <a:tcPr marL="68580" marR="68580" marT="0" marB="0" anchor="ctr"/>
                </a:tc>
                <a:tc>
                  <a:txBody>
                    <a:bodyPr/>
                    <a:lstStyle/>
                    <a:p>
                      <a:pPr marL="0" marR="226695" algn="ctr">
                        <a:lnSpc>
                          <a:spcPct val="150000"/>
                        </a:lnSpc>
                        <a:spcBef>
                          <a:spcPts val="1715"/>
                        </a:spcBef>
                        <a:buNone/>
                      </a:pPr>
                      <a:r>
                        <a:rPr lang="en-US" sz="2400">
                          <a:effectLst/>
                          <a:latin typeface="Times New Roman" panose="02020603050405020304" pitchFamily="18" charset="0"/>
                          <a:ea typeface="Times New Roman" panose="02020603050405020304" pitchFamily="18" charset="0"/>
                          <a:cs typeface="Arial" panose="020B0604020202020204" pitchFamily="34" charset="0"/>
                        </a:rPr>
                        <a:t>Prevents appointment conflicts for the same client</a:t>
                      </a:r>
                    </a:p>
                  </a:txBody>
                  <a:tcPr marL="68580" marR="68580" marT="0" marB="0" anchor="ctr"/>
                </a:tc>
                <a:extLst>
                  <a:ext uri="{0D108BD9-81ED-4DB2-BD59-A6C34878D82A}">
                    <a16:rowId xmlns:a16="http://schemas.microsoft.com/office/drawing/2014/main" val="2049612376"/>
                  </a:ext>
                </a:extLst>
              </a:tr>
              <a:tr h="656661">
                <a:tc>
                  <a:txBody>
                    <a:bodyPr/>
                    <a:lstStyle/>
                    <a:p>
                      <a:pPr marL="0" marR="226695" algn="ctr">
                        <a:lnSpc>
                          <a:spcPct val="150000"/>
                        </a:lnSpc>
                        <a:spcBef>
                          <a:spcPts val="1715"/>
                        </a:spcBef>
                        <a:buNone/>
                      </a:pPr>
                      <a:r>
                        <a:rPr lang="en-US" sz="2400" dirty="0">
                          <a:effectLst/>
                          <a:latin typeface="Times New Roman" panose="02020603050405020304" pitchFamily="18" charset="0"/>
                          <a:ea typeface="Times New Roman" panose="02020603050405020304" pitchFamily="18" charset="0"/>
                          <a:cs typeface="Arial" panose="020B0604020202020204" pitchFamily="34" charset="0"/>
                        </a:rPr>
                        <a:t>trg_Property_Type_Required</a:t>
                      </a:r>
                    </a:p>
                  </a:txBody>
                  <a:tcPr marL="68580" marR="68580" marT="0" marB="0" anchor="ctr"/>
                </a:tc>
                <a:tc>
                  <a:txBody>
                    <a:bodyPr/>
                    <a:lstStyle/>
                    <a:p>
                      <a:pPr marL="0" marR="226695" algn="ctr">
                        <a:lnSpc>
                          <a:spcPct val="150000"/>
                        </a:lnSpc>
                        <a:spcBef>
                          <a:spcPts val="1715"/>
                        </a:spcBef>
                        <a:buNone/>
                      </a:pPr>
                      <a:r>
                        <a:rPr lang="en-US" sz="2400">
                          <a:effectLst/>
                          <a:latin typeface="Times New Roman" panose="02020603050405020304" pitchFamily="18" charset="0"/>
                          <a:ea typeface="Times New Roman" panose="02020603050405020304" pitchFamily="18" charset="0"/>
                          <a:cs typeface="Arial" panose="020B0604020202020204" pitchFamily="34" charset="0"/>
                        </a:rPr>
                        <a:t>Validates the existence of the type before insertion</a:t>
                      </a:r>
                    </a:p>
                  </a:txBody>
                  <a:tcPr marL="68580" marR="68580" marT="0" marB="0" anchor="ctr"/>
                </a:tc>
                <a:extLst>
                  <a:ext uri="{0D108BD9-81ED-4DB2-BD59-A6C34878D82A}">
                    <a16:rowId xmlns:a16="http://schemas.microsoft.com/office/drawing/2014/main" val="1922148061"/>
                  </a:ext>
                </a:extLst>
              </a:tr>
              <a:tr h="656661">
                <a:tc>
                  <a:txBody>
                    <a:bodyPr/>
                    <a:lstStyle/>
                    <a:p>
                      <a:pPr marL="0" marR="226695" algn="ctr">
                        <a:lnSpc>
                          <a:spcPct val="150000"/>
                        </a:lnSpc>
                        <a:spcBef>
                          <a:spcPts val="1715"/>
                        </a:spcBef>
                        <a:buNone/>
                      </a:pPr>
                      <a:r>
                        <a:rPr lang="en-US" sz="2400" dirty="0">
                          <a:effectLst/>
                          <a:latin typeface="Times New Roman" panose="02020603050405020304" pitchFamily="18" charset="0"/>
                          <a:ea typeface="Times New Roman" panose="02020603050405020304" pitchFamily="18" charset="0"/>
                          <a:cs typeface="Arial" panose="020B0604020202020204" pitchFamily="34" charset="0"/>
                        </a:rPr>
                        <a:t>trg_Prevent_Major_Price_Cut</a:t>
                      </a:r>
                    </a:p>
                  </a:txBody>
                  <a:tcPr marL="68580" marR="68580" marT="0" marB="0" anchor="ctr"/>
                </a:tc>
                <a:tc>
                  <a:txBody>
                    <a:bodyPr/>
                    <a:lstStyle/>
                    <a:p>
                      <a:pPr marL="0" marR="226695" algn="ctr">
                        <a:lnSpc>
                          <a:spcPct val="150000"/>
                        </a:lnSpc>
                        <a:spcBef>
                          <a:spcPts val="1715"/>
                        </a:spcBef>
                        <a:buNone/>
                      </a:pPr>
                      <a:r>
                        <a:rPr lang="en-US" sz="2400" dirty="0">
                          <a:effectLst/>
                          <a:latin typeface="Times New Roman" panose="02020603050405020304" pitchFamily="18" charset="0"/>
                          <a:ea typeface="Times New Roman" panose="02020603050405020304" pitchFamily="18" charset="0"/>
                          <a:cs typeface="Arial" panose="020B0604020202020204" pitchFamily="34" charset="0"/>
                        </a:rPr>
                        <a:t>Ensures there is no manipulation or significant underpricing</a:t>
                      </a:r>
                    </a:p>
                  </a:txBody>
                  <a:tcPr marL="68580" marR="68580" marT="0" marB="0" anchor="ctr"/>
                </a:tc>
                <a:extLst>
                  <a:ext uri="{0D108BD9-81ED-4DB2-BD59-A6C34878D82A}">
                    <a16:rowId xmlns:a16="http://schemas.microsoft.com/office/drawing/2014/main" val="1121791970"/>
                  </a:ext>
                </a:extLst>
              </a:tr>
              <a:tr h="656661">
                <a:tc>
                  <a:txBody>
                    <a:bodyPr/>
                    <a:lstStyle/>
                    <a:p>
                      <a:pPr marL="0" marR="226695" algn="ctr">
                        <a:lnSpc>
                          <a:spcPct val="150000"/>
                        </a:lnSpc>
                        <a:spcBef>
                          <a:spcPts val="1715"/>
                        </a:spcBef>
                        <a:buNone/>
                      </a:pPr>
                      <a:r>
                        <a:rPr lang="en-US" sz="2400" dirty="0">
                          <a:effectLst/>
                          <a:latin typeface="Times New Roman" panose="02020603050405020304" pitchFamily="18" charset="0"/>
                          <a:ea typeface="Times New Roman" panose="02020603050405020304" pitchFamily="18" charset="0"/>
                          <a:cs typeface="Arial" panose="020B0604020202020204" pitchFamily="34" charset="0"/>
                        </a:rPr>
                        <a:t>Set_Commercial</a:t>
                      </a:r>
                    </a:p>
                  </a:txBody>
                  <a:tcPr marL="68580" marR="68580" marT="0" marB="0" anchor="ctr"/>
                </a:tc>
                <a:tc>
                  <a:txBody>
                    <a:bodyPr/>
                    <a:lstStyle/>
                    <a:p>
                      <a:pPr marL="0" marR="226695" algn="ctr">
                        <a:lnSpc>
                          <a:spcPct val="150000"/>
                        </a:lnSpc>
                        <a:spcBef>
                          <a:spcPts val="1715"/>
                        </a:spcBef>
                        <a:buNone/>
                      </a:pPr>
                      <a:r>
                        <a:rPr lang="en-US" sz="2400" dirty="0">
                          <a:effectLst/>
                          <a:latin typeface="Times New Roman" panose="02020603050405020304" pitchFamily="18" charset="0"/>
                          <a:ea typeface="Times New Roman" panose="02020603050405020304" pitchFamily="18" charset="0"/>
                          <a:cs typeface="Arial" panose="020B0604020202020204" pitchFamily="34" charset="0"/>
                        </a:rPr>
                        <a:t>Set_Commercial for room, bathroom, price, Area</a:t>
                      </a:r>
                    </a:p>
                  </a:txBody>
                  <a:tcPr marL="68580" marR="68580" marT="0" marB="0" anchor="ctr"/>
                </a:tc>
                <a:extLst>
                  <a:ext uri="{0D108BD9-81ED-4DB2-BD59-A6C34878D82A}">
                    <a16:rowId xmlns:a16="http://schemas.microsoft.com/office/drawing/2014/main" val="661996066"/>
                  </a:ext>
                </a:extLst>
              </a:tr>
              <a:tr h="656661">
                <a:tc>
                  <a:txBody>
                    <a:bodyPr/>
                    <a:lstStyle/>
                    <a:p>
                      <a:pPr marL="0" marR="226695" algn="ctr">
                        <a:lnSpc>
                          <a:spcPct val="150000"/>
                        </a:lnSpc>
                        <a:spcBef>
                          <a:spcPts val="1715"/>
                        </a:spcBef>
                        <a:buNone/>
                      </a:pPr>
                      <a:r>
                        <a:rPr lang="en-US" sz="2400" dirty="0">
                          <a:effectLst/>
                          <a:latin typeface="Times New Roman" panose="02020603050405020304" pitchFamily="18" charset="0"/>
                          <a:ea typeface="Times New Roman" panose="02020603050405020304" pitchFamily="18" charset="0"/>
                          <a:cs typeface="Arial" panose="020B0604020202020204" pitchFamily="34" charset="0"/>
                        </a:rPr>
                        <a:t>Set_Apartment</a:t>
                      </a:r>
                    </a:p>
                  </a:txBody>
                  <a:tcPr marL="68580" marR="68580" marT="0" marB="0" anchor="ctr"/>
                </a:tc>
                <a:tc>
                  <a:txBody>
                    <a:bodyPr/>
                    <a:lstStyle/>
                    <a:p>
                      <a:pPr marL="0" marR="226695" algn="ctr">
                        <a:lnSpc>
                          <a:spcPct val="150000"/>
                        </a:lnSpc>
                        <a:spcBef>
                          <a:spcPts val="1715"/>
                        </a:spcBef>
                        <a:buNone/>
                      </a:pPr>
                      <a:r>
                        <a:rPr lang="en-US" sz="2400" dirty="0">
                          <a:effectLst/>
                          <a:latin typeface="Times New Roman" panose="02020603050405020304" pitchFamily="18" charset="0"/>
                          <a:ea typeface="Times New Roman" panose="02020603050405020304" pitchFamily="18" charset="0"/>
                          <a:cs typeface="Arial" panose="020B0604020202020204" pitchFamily="34" charset="0"/>
                        </a:rPr>
                        <a:t>Set_Apartment for room, bathroom, price, Area</a:t>
                      </a:r>
                    </a:p>
                  </a:txBody>
                  <a:tcPr marL="68580" marR="68580" marT="0" marB="0" anchor="ctr"/>
                </a:tc>
                <a:extLst>
                  <a:ext uri="{0D108BD9-81ED-4DB2-BD59-A6C34878D82A}">
                    <a16:rowId xmlns:a16="http://schemas.microsoft.com/office/drawing/2014/main" val="3167944948"/>
                  </a:ext>
                </a:extLst>
              </a:tr>
              <a:tr h="656661">
                <a:tc>
                  <a:txBody>
                    <a:bodyPr/>
                    <a:lstStyle/>
                    <a:p>
                      <a:pPr marL="0" marR="226695" algn="ctr">
                        <a:lnSpc>
                          <a:spcPct val="150000"/>
                        </a:lnSpc>
                        <a:spcBef>
                          <a:spcPts val="1715"/>
                        </a:spcBef>
                        <a:buNone/>
                      </a:pPr>
                      <a:r>
                        <a:rPr lang="en-US" sz="2400" dirty="0">
                          <a:effectLst/>
                          <a:latin typeface="Times New Roman" panose="02020603050405020304" pitchFamily="18" charset="0"/>
                          <a:ea typeface="Times New Roman" panose="02020603050405020304" pitchFamily="18" charset="0"/>
                          <a:cs typeface="Arial" panose="020B0604020202020204" pitchFamily="34" charset="0"/>
                        </a:rPr>
                        <a:t>Set_Single_Family</a:t>
                      </a:r>
                    </a:p>
                  </a:txBody>
                  <a:tcPr marL="68580" marR="68580" marT="0" marB="0" anchor="ctr"/>
                </a:tc>
                <a:tc>
                  <a:txBody>
                    <a:bodyPr/>
                    <a:lstStyle/>
                    <a:p>
                      <a:pPr marL="0" marR="226695" algn="ctr">
                        <a:lnSpc>
                          <a:spcPct val="150000"/>
                        </a:lnSpc>
                        <a:spcBef>
                          <a:spcPts val="1715"/>
                        </a:spcBef>
                        <a:buNone/>
                      </a:pPr>
                      <a:r>
                        <a:rPr lang="en-US" sz="2400" dirty="0">
                          <a:effectLst/>
                          <a:latin typeface="Times New Roman" panose="02020603050405020304" pitchFamily="18" charset="0"/>
                          <a:ea typeface="Times New Roman" panose="02020603050405020304" pitchFamily="18" charset="0"/>
                          <a:cs typeface="Arial" panose="020B0604020202020204" pitchFamily="34" charset="0"/>
                        </a:rPr>
                        <a:t>Set_Single_Family for room, bathroom, price, Area</a:t>
                      </a:r>
                    </a:p>
                  </a:txBody>
                  <a:tcPr marL="68580" marR="68580" marT="0" marB="0" anchor="ctr"/>
                </a:tc>
                <a:extLst>
                  <a:ext uri="{0D108BD9-81ED-4DB2-BD59-A6C34878D82A}">
                    <a16:rowId xmlns:a16="http://schemas.microsoft.com/office/drawing/2014/main" val="4051173278"/>
                  </a:ext>
                </a:extLst>
              </a:tr>
              <a:tr h="656661">
                <a:tc>
                  <a:txBody>
                    <a:bodyPr/>
                    <a:lstStyle/>
                    <a:p>
                      <a:pPr marL="0" marR="226695" algn="ctr">
                        <a:lnSpc>
                          <a:spcPct val="150000"/>
                        </a:lnSpc>
                        <a:spcBef>
                          <a:spcPts val="1715"/>
                        </a:spcBef>
                        <a:buNone/>
                      </a:pPr>
                      <a:r>
                        <a:rPr lang="en-US" sz="2400" dirty="0">
                          <a:effectLst/>
                          <a:latin typeface="Times New Roman" panose="02020603050405020304" pitchFamily="18" charset="0"/>
                          <a:ea typeface="Times New Roman" panose="02020603050405020304" pitchFamily="18" charset="0"/>
                          <a:cs typeface="Arial" panose="020B0604020202020204" pitchFamily="34" charset="0"/>
                        </a:rPr>
                        <a:t>Set_Multi_Family</a:t>
                      </a:r>
                    </a:p>
                  </a:txBody>
                  <a:tcPr marL="68580" marR="68580" marT="0" marB="0" anchor="ctr"/>
                </a:tc>
                <a:tc>
                  <a:txBody>
                    <a:bodyPr/>
                    <a:lstStyle/>
                    <a:p>
                      <a:pPr marL="0" marR="226695" algn="ctr">
                        <a:lnSpc>
                          <a:spcPct val="150000"/>
                        </a:lnSpc>
                        <a:spcBef>
                          <a:spcPts val="1715"/>
                        </a:spcBef>
                        <a:buNone/>
                      </a:pPr>
                      <a:r>
                        <a:rPr lang="en-US" sz="2400" dirty="0">
                          <a:effectLst/>
                          <a:latin typeface="Times New Roman" panose="02020603050405020304" pitchFamily="18" charset="0"/>
                          <a:ea typeface="Times New Roman" panose="02020603050405020304" pitchFamily="18" charset="0"/>
                          <a:cs typeface="Arial" panose="020B0604020202020204" pitchFamily="34" charset="0"/>
                        </a:rPr>
                        <a:t>Set_Multi_Family for room, bathroom, price, Area</a:t>
                      </a:r>
                    </a:p>
                  </a:txBody>
                  <a:tcPr marL="68580" marR="68580" marT="0" marB="0" anchor="ctr"/>
                </a:tc>
                <a:extLst>
                  <a:ext uri="{0D108BD9-81ED-4DB2-BD59-A6C34878D82A}">
                    <a16:rowId xmlns:a16="http://schemas.microsoft.com/office/drawing/2014/main" val="1775863384"/>
                  </a:ext>
                </a:extLst>
              </a:tr>
              <a:tr h="656661">
                <a:tc>
                  <a:txBody>
                    <a:bodyPr/>
                    <a:lstStyle/>
                    <a:p>
                      <a:pPr marL="0" marR="226695" algn="ctr">
                        <a:lnSpc>
                          <a:spcPct val="150000"/>
                        </a:lnSpc>
                        <a:spcBef>
                          <a:spcPts val="1715"/>
                        </a:spcBef>
                        <a:buNone/>
                      </a:pPr>
                      <a:r>
                        <a:rPr lang="en-US" sz="2400" dirty="0">
                          <a:effectLst/>
                          <a:latin typeface="Times New Roman" panose="02020603050405020304" pitchFamily="18" charset="0"/>
                          <a:ea typeface="Times New Roman" panose="02020603050405020304" pitchFamily="18" charset="0"/>
                          <a:cs typeface="Arial" panose="020B0604020202020204" pitchFamily="34" charset="0"/>
                        </a:rPr>
                        <a:t>Set_Townhouse</a:t>
                      </a:r>
                    </a:p>
                  </a:txBody>
                  <a:tcPr marL="68580" marR="68580" marT="0" marB="0" anchor="ctr"/>
                </a:tc>
                <a:tc>
                  <a:txBody>
                    <a:bodyPr/>
                    <a:lstStyle/>
                    <a:p>
                      <a:pPr marL="0" marR="226695" algn="ctr">
                        <a:lnSpc>
                          <a:spcPct val="150000"/>
                        </a:lnSpc>
                        <a:spcBef>
                          <a:spcPts val="1715"/>
                        </a:spcBef>
                        <a:buNone/>
                      </a:pPr>
                      <a:r>
                        <a:rPr lang="en-US" sz="2400">
                          <a:effectLst/>
                          <a:latin typeface="Times New Roman" panose="02020603050405020304" pitchFamily="18" charset="0"/>
                          <a:ea typeface="Times New Roman" panose="02020603050405020304" pitchFamily="18" charset="0"/>
                          <a:cs typeface="Arial" panose="020B0604020202020204" pitchFamily="34" charset="0"/>
                        </a:rPr>
                        <a:t>Set_Townhouse for room, bathroom, price, Area</a:t>
                      </a:r>
                    </a:p>
                  </a:txBody>
                  <a:tcPr marL="68580" marR="68580" marT="0" marB="0" anchor="ctr"/>
                </a:tc>
                <a:extLst>
                  <a:ext uri="{0D108BD9-81ED-4DB2-BD59-A6C34878D82A}">
                    <a16:rowId xmlns:a16="http://schemas.microsoft.com/office/drawing/2014/main" val="3865237642"/>
                  </a:ext>
                </a:extLst>
              </a:tr>
              <a:tr h="656661">
                <a:tc>
                  <a:txBody>
                    <a:bodyPr/>
                    <a:lstStyle/>
                    <a:p>
                      <a:pPr marL="0" marR="226695" algn="ctr">
                        <a:lnSpc>
                          <a:spcPct val="150000"/>
                        </a:lnSpc>
                        <a:spcBef>
                          <a:spcPts val="1715"/>
                        </a:spcBef>
                        <a:buNone/>
                      </a:pPr>
                      <a:r>
                        <a:rPr lang="en-US" sz="2400" dirty="0">
                          <a:effectLst/>
                          <a:latin typeface="Times New Roman" panose="02020603050405020304" pitchFamily="18" charset="0"/>
                          <a:ea typeface="Times New Roman" panose="02020603050405020304" pitchFamily="18" charset="0"/>
                          <a:cs typeface="Arial" panose="020B0604020202020204" pitchFamily="34" charset="0"/>
                        </a:rPr>
                        <a:t>Set_Condo</a:t>
                      </a:r>
                    </a:p>
                  </a:txBody>
                  <a:tcPr marL="68580" marR="68580" marT="0" marB="0" anchor="ctr"/>
                </a:tc>
                <a:tc>
                  <a:txBody>
                    <a:bodyPr/>
                    <a:lstStyle/>
                    <a:p>
                      <a:pPr marL="0" marR="226695" algn="ctr">
                        <a:lnSpc>
                          <a:spcPct val="150000"/>
                        </a:lnSpc>
                        <a:spcBef>
                          <a:spcPts val="1715"/>
                        </a:spcBef>
                        <a:buNone/>
                      </a:pPr>
                      <a:r>
                        <a:rPr lang="en-US" sz="2400">
                          <a:effectLst/>
                          <a:latin typeface="Times New Roman" panose="02020603050405020304" pitchFamily="18" charset="0"/>
                          <a:ea typeface="Times New Roman" panose="02020603050405020304" pitchFamily="18" charset="0"/>
                          <a:cs typeface="Arial" panose="020B0604020202020204" pitchFamily="34" charset="0"/>
                        </a:rPr>
                        <a:t>Set_Condo for room, bathroom, price, Area</a:t>
                      </a:r>
                    </a:p>
                  </a:txBody>
                  <a:tcPr marL="68580" marR="68580" marT="0" marB="0" anchor="ctr"/>
                </a:tc>
                <a:extLst>
                  <a:ext uri="{0D108BD9-81ED-4DB2-BD59-A6C34878D82A}">
                    <a16:rowId xmlns:a16="http://schemas.microsoft.com/office/drawing/2014/main" val="2740352705"/>
                  </a:ext>
                </a:extLst>
              </a:tr>
              <a:tr h="656661">
                <a:tc>
                  <a:txBody>
                    <a:bodyPr/>
                    <a:lstStyle/>
                    <a:p>
                      <a:pPr marL="0" marR="226695" algn="ctr">
                        <a:lnSpc>
                          <a:spcPct val="150000"/>
                        </a:lnSpc>
                        <a:spcBef>
                          <a:spcPts val="1715"/>
                        </a:spcBef>
                        <a:buNone/>
                      </a:pPr>
                      <a:r>
                        <a:rPr lang="en-US" sz="2400" dirty="0">
                          <a:effectLst/>
                          <a:latin typeface="Times New Roman" panose="02020603050405020304" pitchFamily="18" charset="0"/>
                          <a:ea typeface="Times New Roman" panose="02020603050405020304" pitchFamily="18" charset="0"/>
                          <a:cs typeface="Arial" panose="020B0604020202020204" pitchFamily="34" charset="0"/>
                        </a:rPr>
                        <a:t>Insert_Payment</a:t>
                      </a:r>
                    </a:p>
                  </a:txBody>
                  <a:tcPr marL="68580" marR="68580" marT="0" marB="0" anchor="ctr"/>
                </a:tc>
                <a:tc>
                  <a:txBody>
                    <a:bodyPr/>
                    <a:lstStyle/>
                    <a:p>
                      <a:pPr marL="0" marR="226695" algn="ctr">
                        <a:lnSpc>
                          <a:spcPct val="150000"/>
                        </a:lnSpc>
                        <a:spcBef>
                          <a:spcPts val="1715"/>
                        </a:spcBef>
                        <a:buNone/>
                      </a:pPr>
                      <a:r>
                        <a:rPr lang="en-US" sz="2400" dirty="0">
                          <a:effectLst/>
                          <a:latin typeface="Times New Roman" panose="02020603050405020304" pitchFamily="18" charset="0"/>
                          <a:ea typeface="Times New Roman" panose="02020603050405020304" pitchFamily="18" charset="0"/>
                          <a:cs typeface="Arial" panose="020B0604020202020204" pitchFamily="34" charset="0"/>
                        </a:rPr>
                        <a:t>Calculate Profit, Employee Commission, Broker Commission, Amount to Owner</a:t>
                      </a:r>
                    </a:p>
                  </a:txBody>
                  <a:tcPr marL="68580" marR="68580" marT="0" marB="0" anchor="ctr"/>
                </a:tc>
                <a:extLst>
                  <a:ext uri="{0D108BD9-81ED-4DB2-BD59-A6C34878D82A}">
                    <a16:rowId xmlns:a16="http://schemas.microsoft.com/office/drawing/2014/main" val="1882281337"/>
                  </a:ext>
                </a:extLst>
              </a:tr>
            </a:tbl>
          </a:graphicData>
        </a:graphic>
      </p:graphicFrame>
    </p:spTree>
    <p:extLst>
      <p:ext uri="{BB962C8B-B14F-4D97-AF65-F5344CB8AC3E}">
        <p14:creationId xmlns:p14="http://schemas.microsoft.com/office/powerpoint/2010/main" val="31466671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979B7C-0343-EF54-428C-192B70A3A27C}"/>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80004893-9B0D-95C0-C3FB-EB4AB1865B0C}"/>
              </a:ext>
            </a:extLst>
          </p:cNvPr>
          <p:cNvGrpSpPr/>
          <p:nvPr/>
        </p:nvGrpSpPr>
        <p:grpSpPr>
          <a:xfrm rot="-10800000">
            <a:off x="16140705" y="8490427"/>
            <a:ext cx="2563236" cy="4466330"/>
            <a:chOff x="0" y="0"/>
            <a:chExt cx="645782" cy="1125247"/>
          </a:xfrm>
        </p:grpSpPr>
        <p:sp>
          <p:nvSpPr>
            <p:cNvPr id="3" name="Freeform 3">
              <a:extLst>
                <a:ext uri="{FF2B5EF4-FFF2-40B4-BE49-F238E27FC236}">
                  <a16:creationId xmlns:a16="http://schemas.microsoft.com/office/drawing/2014/main" id="{BBE0ADE2-22E1-92F1-5BA2-7FDE84B76F47}"/>
                </a:ext>
              </a:extLst>
            </p:cNvPr>
            <p:cNvSpPr/>
            <p:nvPr/>
          </p:nvSpPr>
          <p:spPr>
            <a:xfrm>
              <a:off x="0" y="0"/>
              <a:ext cx="645782" cy="1125247"/>
            </a:xfrm>
            <a:custGeom>
              <a:avLst/>
              <a:gdLst/>
              <a:ahLst/>
              <a:cxnLst/>
              <a:rect l="l" t="t" r="r" b="b"/>
              <a:pathLst>
                <a:path w="645782" h="1125247">
                  <a:moveTo>
                    <a:pt x="407657" y="0"/>
                  </a:moveTo>
                  <a:lnTo>
                    <a:pt x="645782" y="238125"/>
                  </a:lnTo>
                  <a:lnTo>
                    <a:pt x="645782" y="887122"/>
                  </a:lnTo>
                  <a:lnTo>
                    <a:pt x="407657" y="1125247"/>
                  </a:lnTo>
                  <a:lnTo>
                    <a:pt x="238125" y="1125247"/>
                  </a:lnTo>
                  <a:lnTo>
                    <a:pt x="0" y="887122"/>
                  </a:lnTo>
                  <a:lnTo>
                    <a:pt x="0" y="238125"/>
                  </a:lnTo>
                  <a:lnTo>
                    <a:pt x="238125" y="0"/>
                  </a:lnTo>
                  <a:lnTo>
                    <a:pt x="407657" y="0"/>
                  </a:lnTo>
                  <a:close/>
                </a:path>
              </a:pathLst>
            </a:custGeom>
            <a:solidFill>
              <a:srgbClr val="03459D"/>
            </a:solidFill>
          </p:spPr>
        </p:sp>
        <p:sp>
          <p:nvSpPr>
            <p:cNvPr id="4" name="TextBox 4">
              <a:extLst>
                <a:ext uri="{FF2B5EF4-FFF2-40B4-BE49-F238E27FC236}">
                  <a16:creationId xmlns:a16="http://schemas.microsoft.com/office/drawing/2014/main" id="{9C7C9B47-8A88-FCA3-ACC0-2C90254F320B}"/>
                </a:ext>
              </a:extLst>
            </p:cNvPr>
            <p:cNvSpPr txBox="1"/>
            <p:nvPr/>
          </p:nvSpPr>
          <p:spPr>
            <a:xfrm>
              <a:off x="63500" y="-60325"/>
              <a:ext cx="518782" cy="1122072"/>
            </a:xfrm>
            <a:prstGeom prst="rect">
              <a:avLst/>
            </a:prstGeom>
          </p:spPr>
          <p:txBody>
            <a:bodyPr lIns="50800" tIns="50800" rIns="50800" bIns="50800" rtlCol="0" anchor="ctr"/>
            <a:lstStyle/>
            <a:p>
              <a:pPr algn="ctr">
                <a:lnSpc>
                  <a:spcPts val="3780"/>
                </a:lnSpc>
              </a:pPr>
              <a:endParaRPr/>
            </a:p>
          </p:txBody>
        </p:sp>
      </p:grpSp>
      <p:grpSp>
        <p:nvGrpSpPr>
          <p:cNvPr id="5" name="Group 5">
            <a:extLst>
              <a:ext uri="{FF2B5EF4-FFF2-40B4-BE49-F238E27FC236}">
                <a16:creationId xmlns:a16="http://schemas.microsoft.com/office/drawing/2014/main" id="{AD39BDB3-ADA6-5116-6FCA-721F7DA08036}"/>
              </a:ext>
            </a:extLst>
          </p:cNvPr>
          <p:cNvGrpSpPr/>
          <p:nvPr/>
        </p:nvGrpSpPr>
        <p:grpSpPr>
          <a:xfrm rot="-10800000">
            <a:off x="16819180" y="6281420"/>
            <a:ext cx="2563236" cy="5280025"/>
            <a:chOff x="0" y="0"/>
            <a:chExt cx="645782" cy="1330249"/>
          </a:xfrm>
        </p:grpSpPr>
        <p:sp>
          <p:nvSpPr>
            <p:cNvPr id="6" name="Freeform 6">
              <a:extLst>
                <a:ext uri="{FF2B5EF4-FFF2-40B4-BE49-F238E27FC236}">
                  <a16:creationId xmlns:a16="http://schemas.microsoft.com/office/drawing/2014/main" id="{3D550F07-5EE6-E403-6C33-881DBAAA6777}"/>
                </a:ext>
              </a:extLst>
            </p:cNvPr>
            <p:cNvSpPr/>
            <p:nvPr/>
          </p:nvSpPr>
          <p:spPr>
            <a:xfrm>
              <a:off x="0" y="0"/>
              <a:ext cx="645782" cy="1330249"/>
            </a:xfrm>
            <a:custGeom>
              <a:avLst/>
              <a:gdLst/>
              <a:ahLst/>
              <a:cxnLst/>
              <a:rect l="l" t="t" r="r" b="b"/>
              <a:pathLst>
                <a:path w="645782" h="1330249">
                  <a:moveTo>
                    <a:pt x="407657" y="0"/>
                  </a:moveTo>
                  <a:lnTo>
                    <a:pt x="645782" y="238125"/>
                  </a:lnTo>
                  <a:lnTo>
                    <a:pt x="645782" y="1092124"/>
                  </a:lnTo>
                  <a:lnTo>
                    <a:pt x="407657" y="1330249"/>
                  </a:lnTo>
                  <a:lnTo>
                    <a:pt x="238125" y="1330249"/>
                  </a:lnTo>
                  <a:lnTo>
                    <a:pt x="0" y="1092124"/>
                  </a:lnTo>
                  <a:lnTo>
                    <a:pt x="0" y="238125"/>
                  </a:lnTo>
                  <a:lnTo>
                    <a:pt x="238125" y="0"/>
                  </a:lnTo>
                  <a:lnTo>
                    <a:pt x="407657" y="0"/>
                  </a:lnTo>
                  <a:close/>
                </a:path>
              </a:pathLst>
            </a:custGeom>
            <a:solidFill>
              <a:srgbClr val="002C66"/>
            </a:solidFill>
          </p:spPr>
        </p:sp>
        <p:sp>
          <p:nvSpPr>
            <p:cNvPr id="7" name="TextBox 7">
              <a:extLst>
                <a:ext uri="{FF2B5EF4-FFF2-40B4-BE49-F238E27FC236}">
                  <a16:creationId xmlns:a16="http://schemas.microsoft.com/office/drawing/2014/main" id="{7BC93A8E-9CF1-7C02-3890-9E5059DD68ED}"/>
                </a:ext>
              </a:extLst>
            </p:cNvPr>
            <p:cNvSpPr txBox="1"/>
            <p:nvPr/>
          </p:nvSpPr>
          <p:spPr>
            <a:xfrm>
              <a:off x="63500" y="-60325"/>
              <a:ext cx="518782" cy="1327074"/>
            </a:xfrm>
            <a:prstGeom prst="rect">
              <a:avLst/>
            </a:prstGeom>
          </p:spPr>
          <p:txBody>
            <a:bodyPr lIns="50800" tIns="50800" rIns="50800" bIns="50800" rtlCol="0" anchor="ctr"/>
            <a:lstStyle/>
            <a:p>
              <a:pPr algn="ctr">
                <a:lnSpc>
                  <a:spcPts val="3780"/>
                </a:lnSpc>
              </a:pPr>
              <a:endParaRPr/>
            </a:p>
          </p:txBody>
        </p:sp>
      </p:grpSp>
      <p:grpSp>
        <p:nvGrpSpPr>
          <p:cNvPr id="8" name="Group 8">
            <a:extLst>
              <a:ext uri="{FF2B5EF4-FFF2-40B4-BE49-F238E27FC236}">
                <a16:creationId xmlns:a16="http://schemas.microsoft.com/office/drawing/2014/main" id="{387BB268-17AD-FE35-34C0-6B767ED3190D}"/>
              </a:ext>
            </a:extLst>
          </p:cNvPr>
          <p:cNvGrpSpPr/>
          <p:nvPr/>
        </p:nvGrpSpPr>
        <p:grpSpPr>
          <a:xfrm rot="-10800000">
            <a:off x="17546148" y="3704214"/>
            <a:ext cx="2563236" cy="7857230"/>
            <a:chOff x="0" y="0"/>
            <a:chExt cx="645782" cy="1979550"/>
          </a:xfrm>
        </p:grpSpPr>
        <p:sp>
          <p:nvSpPr>
            <p:cNvPr id="9" name="Freeform 9">
              <a:extLst>
                <a:ext uri="{FF2B5EF4-FFF2-40B4-BE49-F238E27FC236}">
                  <a16:creationId xmlns:a16="http://schemas.microsoft.com/office/drawing/2014/main" id="{7AA5233F-2DCA-962A-C9B3-4EB80A840904}"/>
                </a:ext>
              </a:extLst>
            </p:cNvPr>
            <p:cNvSpPr/>
            <p:nvPr/>
          </p:nvSpPr>
          <p:spPr>
            <a:xfrm>
              <a:off x="0" y="0"/>
              <a:ext cx="645782" cy="1979550"/>
            </a:xfrm>
            <a:custGeom>
              <a:avLst/>
              <a:gdLst/>
              <a:ahLst/>
              <a:cxnLst/>
              <a:rect l="l" t="t" r="r" b="b"/>
              <a:pathLst>
                <a:path w="645782" h="1979550">
                  <a:moveTo>
                    <a:pt x="407657" y="0"/>
                  </a:moveTo>
                  <a:lnTo>
                    <a:pt x="645782" y="238125"/>
                  </a:lnTo>
                  <a:lnTo>
                    <a:pt x="645782" y="1741425"/>
                  </a:lnTo>
                  <a:lnTo>
                    <a:pt x="407657" y="1979550"/>
                  </a:lnTo>
                  <a:lnTo>
                    <a:pt x="238125" y="1979550"/>
                  </a:lnTo>
                  <a:lnTo>
                    <a:pt x="0" y="1741425"/>
                  </a:lnTo>
                  <a:lnTo>
                    <a:pt x="0" y="238125"/>
                  </a:lnTo>
                  <a:lnTo>
                    <a:pt x="238125" y="0"/>
                  </a:lnTo>
                  <a:lnTo>
                    <a:pt x="407657" y="0"/>
                  </a:lnTo>
                  <a:close/>
                </a:path>
              </a:pathLst>
            </a:custGeom>
            <a:solidFill>
              <a:srgbClr val="03459D"/>
            </a:solidFill>
          </p:spPr>
        </p:sp>
        <p:sp>
          <p:nvSpPr>
            <p:cNvPr id="10" name="TextBox 10">
              <a:extLst>
                <a:ext uri="{FF2B5EF4-FFF2-40B4-BE49-F238E27FC236}">
                  <a16:creationId xmlns:a16="http://schemas.microsoft.com/office/drawing/2014/main" id="{9F801945-ED52-F8AD-3573-C5A92D17117A}"/>
                </a:ext>
              </a:extLst>
            </p:cNvPr>
            <p:cNvSpPr txBox="1"/>
            <p:nvPr/>
          </p:nvSpPr>
          <p:spPr>
            <a:xfrm>
              <a:off x="63500" y="-60325"/>
              <a:ext cx="518782" cy="1976375"/>
            </a:xfrm>
            <a:prstGeom prst="rect">
              <a:avLst/>
            </a:prstGeom>
          </p:spPr>
          <p:txBody>
            <a:bodyPr lIns="50800" tIns="50800" rIns="50800" bIns="50800" rtlCol="0" anchor="ctr"/>
            <a:lstStyle/>
            <a:p>
              <a:pPr algn="ctr">
                <a:lnSpc>
                  <a:spcPts val="3780"/>
                </a:lnSpc>
              </a:pPr>
              <a:endParaRPr/>
            </a:p>
          </p:txBody>
        </p:sp>
      </p:grpSp>
      <p:grpSp>
        <p:nvGrpSpPr>
          <p:cNvPr id="16" name="Group 16">
            <a:extLst>
              <a:ext uri="{FF2B5EF4-FFF2-40B4-BE49-F238E27FC236}">
                <a16:creationId xmlns:a16="http://schemas.microsoft.com/office/drawing/2014/main" id="{8F461B3D-3272-48E9-F518-8AB63C85BB52}"/>
              </a:ext>
            </a:extLst>
          </p:cNvPr>
          <p:cNvGrpSpPr/>
          <p:nvPr/>
        </p:nvGrpSpPr>
        <p:grpSpPr>
          <a:xfrm rot="5400000">
            <a:off x="1748549" y="-4102235"/>
            <a:ext cx="2315586" cy="7946284"/>
            <a:chOff x="0" y="0"/>
            <a:chExt cx="583389" cy="2001987"/>
          </a:xfrm>
        </p:grpSpPr>
        <p:sp>
          <p:nvSpPr>
            <p:cNvPr id="17" name="Freeform 17">
              <a:extLst>
                <a:ext uri="{FF2B5EF4-FFF2-40B4-BE49-F238E27FC236}">
                  <a16:creationId xmlns:a16="http://schemas.microsoft.com/office/drawing/2014/main" id="{90609A2A-E9F1-69CF-70D6-020FA7AABA9A}"/>
                </a:ext>
              </a:extLst>
            </p:cNvPr>
            <p:cNvSpPr/>
            <p:nvPr/>
          </p:nvSpPr>
          <p:spPr>
            <a:xfrm>
              <a:off x="0" y="0"/>
              <a:ext cx="583389" cy="2001987"/>
            </a:xfrm>
            <a:custGeom>
              <a:avLst/>
              <a:gdLst/>
              <a:ahLst/>
              <a:cxnLst/>
              <a:rect l="l" t="t" r="r" b="b"/>
              <a:pathLst>
                <a:path w="583389" h="2001987">
                  <a:moveTo>
                    <a:pt x="345264" y="0"/>
                  </a:moveTo>
                  <a:lnTo>
                    <a:pt x="583389" y="238125"/>
                  </a:lnTo>
                  <a:lnTo>
                    <a:pt x="583389" y="1763862"/>
                  </a:lnTo>
                  <a:lnTo>
                    <a:pt x="345264" y="2001987"/>
                  </a:lnTo>
                  <a:lnTo>
                    <a:pt x="238125" y="2001987"/>
                  </a:lnTo>
                  <a:lnTo>
                    <a:pt x="0" y="1763862"/>
                  </a:lnTo>
                  <a:lnTo>
                    <a:pt x="0" y="238125"/>
                  </a:lnTo>
                  <a:lnTo>
                    <a:pt x="238125" y="0"/>
                  </a:lnTo>
                  <a:lnTo>
                    <a:pt x="345264" y="0"/>
                  </a:lnTo>
                  <a:close/>
                </a:path>
              </a:pathLst>
            </a:custGeom>
            <a:solidFill>
              <a:srgbClr val="002C66"/>
            </a:solidFill>
          </p:spPr>
        </p:sp>
        <p:sp>
          <p:nvSpPr>
            <p:cNvPr id="18" name="TextBox 18">
              <a:extLst>
                <a:ext uri="{FF2B5EF4-FFF2-40B4-BE49-F238E27FC236}">
                  <a16:creationId xmlns:a16="http://schemas.microsoft.com/office/drawing/2014/main" id="{FC9A7484-841F-59BB-A57B-FB25504179F5}"/>
                </a:ext>
              </a:extLst>
            </p:cNvPr>
            <p:cNvSpPr txBox="1"/>
            <p:nvPr/>
          </p:nvSpPr>
          <p:spPr>
            <a:xfrm>
              <a:off x="63500" y="-60325"/>
              <a:ext cx="456389" cy="1998812"/>
            </a:xfrm>
            <a:prstGeom prst="rect">
              <a:avLst/>
            </a:prstGeom>
          </p:spPr>
          <p:txBody>
            <a:bodyPr lIns="50800" tIns="50800" rIns="50800" bIns="50800" rtlCol="0" anchor="ctr"/>
            <a:lstStyle/>
            <a:p>
              <a:pPr algn="ctr">
                <a:lnSpc>
                  <a:spcPts val="3780"/>
                </a:lnSpc>
              </a:pPr>
              <a:endParaRPr/>
            </a:p>
          </p:txBody>
        </p:sp>
      </p:grpSp>
      <p:grpSp>
        <p:nvGrpSpPr>
          <p:cNvPr id="19" name="Group 19">
            <a:extLst>
              <a:ext uri="{FF2B5EF4-FFF2-40B4-BE49-F238E27FC236}">
                <a16:creationId xmlns:a16="http://schemas.microsoft.com/office/drawing/2014/main" id="{DEE0E4EF-6D9A-9D9A-5A83-98E06002562F}"/>
              </a:ext>
            </a:extLst>
          </p:cNvPr>
          <p:cNvGrpSpPr/>
          <p:nvPr/>
        </p:nvGrpSpPr>
        <p:grpSpPr>
          <a:xfrm rot="5400000">
            <a:off x="6892049" y="-4483235"/>
            <a:ext cx="2315586" cy="7946284"/>
            <a:chOff x="0" y="0"/>
            <a:chExt cx="583389" cy="2001987"/>
          </a:xfrm>
        </p:grpSpPr>
        <p:sp>
          <p:nvSpPr>
            <p:cNvPr id="20" name="Freeform 20">
              <a:extLst>
                <a:ext uri="{FF2B5EF4-FFF2-40B4-BE49-F238E27FC236}">
                  <a16:creationId xmlns:a16="http://schemas.microsoft.com/office/drawing/2014/main" id="{AA23FF5C-6692-8C28-C0AA-623FA3BE5295}"/>
                </a:ext>
              </a:extLst>
            </p:cNvPr>
            <p:cNvSpPr/>
            <p:nvPr/>
          </p:nvSpPr>
          <p:spPr>
            <a:xfrm>
              <a:off x="0" y="0"/>
              <a:ext cx="583389" cy="2001987"/>
            </a:xfrm>
            <a:custGeom>
              <a:avLst/>
              <a:gdLst/>
              <a:ahLst/>
              <a:cxnLst/>
              <a:rect l="l" t="t" r="r" b="b"/>
              <a:pathLst>
                <a:path w="583389" h="2001987">
                  <a:moveTo>
                    <a:pt x="345264" y="0"/>
                  </a:moveTo>
                  <a:lnTo>
                    <a:pt x="583389" y="238125"/>
                  </a:lnTo>
                  <a:lnTo>
                    <a:pt x="583389" y="1763862"/>
                  </a:lnTo>
                  <a:lnTo>
                    <a:pt x="345264" y="2001987"/>
                  </a:lnTo>
                  <a:lnTo>
                    <a:pt x="238125" y="2001987"/>
                  </a:lnTo>
                  <a:lnTo>
                    <a:pt x="0" y="1763862"/>
                  </a:lnTo>
                  <a:lnTo>
                    <a:pt x="0" y="238125"/>
                  </a:lnTo>
                  <a:lnTo>
                    <a:pt x="238125" y="0"/>
                  </a:lnTo>
                  <a:lnTo>
                    <a:pt x="345264" y="0"/>
                  </a:lnTo>
                  <a:close/>
                </a:path>
              </a:pathLst>
            </a:custGeom>
            <a:solidFill>
              <a:srgbClr val="03459D"/>
            </a:solidFill>
          </p:spPr>
        </p:sp>
        <p:sp>
          <p:nvSpPr>
            <p:cNvPr id="21" name="TextBox 21">
              <a:extLst>
                <a:ext uri="{FF2B5EF4-FFF2-40B4-BE49-F238E27FC236}">
                  <a16:creationId xmlns:a16="http://schemas.microsoft.com/office/drawing/2014/main" id="{D4CE286F-14AD-3B38-F153-0906504FBA93}"/>
                </a:ext>
              </a:extLst>
            </p:cNvPr>
            <p:cNvSpPr txBox="1"/>
            <p:nvPr/>
          </p:nvSpPr>
          <p:spPr>
            <a:xfrm>
              <a:off x="63500" y="-60325"/>
              <a:ext cx="456389" cy="1998812"/>
            </a:xfrm>
            <a:prstGeom prst="rect">
              <a:avLst/>
            </a:prstGeom>
          </p:spPr>
          <p:txBody>
            <a:bodyPr lIns="50800" tIns="50800" rIns="50800" bIns="50800" rtlCol="0" anchor="ctr"/>
            <a:lstStyle/>
            <a:p>
              <a:pPr algn="ctr">
                <a:lnSpc>
                  <a:spcPts val="3780"/>
                </a:lnSpc>
              </a:pPr>
              <a:endParaRPr/>
            </a:p>
          </p:txBody>
        </p:sp>
      </p:grpSp>
      <p:grpSp>
        <p:nvGrpSpPr>
          <p:cNvPr id="22" name="Group 22">
            <a:extLst>
              <a:ext uri="{FF2B5EF4-FFF2-40B4-BE49-F238E27FC236}">
                <a16:creationId xmlns:a16="http://schemas.microsoft.com/office/drawing/2014/main" id="{AC6470FA-6490-FFC3-D08A-6775A672F834}"/>
              </a:ext>
            </a:extLst>
          </p:cNvPr>
          <p:cNvGrpSpPr/>
          <p:nvPr/>
        </p:nvGrpSpPr>
        <p:grpSpPr>
          <a:xfrm rot="5400000">
            <a:off x="-1038225" y="2576452"/>
            <a:ext cx="2198673" cy="857039"/>
            <a:chOff x="0" y="0"/>
            <a:chExt cx="1824533" cy="711200"/>
          </a:xfrm>
        </p:grpSpPr>
        <p:sp>
          <p:nvSpPr>
            <p:cNvPr id="23" name="Freeform 23">
              <a:extLst>
                <a:ext uri="{FF2B5EF4-FFF2-40B4-BE49-F238E27FC236}">
                  <a16:creationId xmlns:a16="http://schemas.microsoft.com/office/drawing/2014/main" id="{0917287A-C7C8-7FBE-09E8-5C4E5E3FC958}"/>
                </a:ext>
              </a:extLst>
            </p:cNvPr>
            <p:cNvSpPr/>
            <p:nvPr/>
          </p:nvSpPr>
          <p:spPr>
            <a:xfrm>
              <a:off x="0" y="0"/>
              <a:ext cx="1824533" cy="711200"/>
            </a:xfrm>
            <a:custGeom>
              <a:avLst/>
              <a:gdLst/>
              <a:ahLst/>
              <a:cxnLst/>
              <a:rect l="l" t="t" r="r" b="b"/>
              <a:pathLst>
                <a:path w="1824533" h="711200">
                  <a:moveTo>
                    <a:pt x="912267" y="0"/>
                  </a:moveTo>
                  <a:lnTo>
                    <a:pt x="1824533" y="711200"/>
                  </a:lnTo>
                  <a:lnTo>
                    <a:pt x="0" y="711200"/>
                  </a:lnTo>
                  <a:lnTo>
                    <a:pt x="912267" y="0"/>
                  </a:lnTo>
                  <a:close/>
                </a:path>
              </a:pathLst>
            </a:custGeom>
            <a:solidFill>
              <a:srgbClr val="002C66"/>
            </a:solidFill>
          </p:spPr>
        </p:sp>
        <p:sp>
          <p:nvSpPr>
            <p:cNvPr id="24" name="TextBox 24">
              <a:extLst>
                <a:ext uri="{FF2B5EF4-FFF2-40B4-BE49-F238E27FC236}">
                  <a16:creationId xmlns:a16="http://schemas.microsoft.com/office/drawing/2014/main" id="{589F3734-65D4-3B21-BAE9-5D53CD83BB8F}"/>
                </a:ext>
              </a:extLst>
            </p:cNvPr>
            <p:cNvSpPr txBox="1"/>
            <p:nvPr/>
          </p:nvSpPr>
          <p:spPr>
            <a:xfrm>
              <a:off x="285083" y="206375"/>
              <a:ext cx="1254367" cy="454025"/>
            </a:xfrm>
            <a:prstGeom prst="rect">
              <a:avLst/>
            </a:prstGeom>
          </p:spPr>
          <p:txBody>
            <a:bodyPr lIns="50800" tIns="50800" rIns="50800" bIns="50800" rtlCol="0" anchor="ctr"/>
            <a:lstStyle/>
            <a:p>
              <a:pPr algn="ctr">
                <a:lnSpc>
                  <a:spcPts val="3780"/>
                </a:lnSpc>
              </a:pPr>
              <a:endParaRPr/>
            </a:p>
          </p:txBody>
        </p:sp>
      </p:grpSp>
      <p:sp>
        <p:nvSpPr>
          <p:cNvPr id="25" name="TextBox 25">
            <a:extLst>
              <a:ext uri="{FF2B5EF4-FFF2-40B4-BE49-F238E27FC236}">
                <a16:creationId xmlns:a16="http://schemas.microsoft.com/office/drawing/2014/main" id="{07192968-8539-84F4-3D38-FA4C8DC0F830}"/>
              </a:ext>
            </a:extLst>
          </p:cNvPr>
          <p:cNvSpPr txBox="1"/>
          <p:nvPr/>
        </p:nvSpPr>
        <p:spPr>
          <a:xfrm>
            <a:off x="1056240" y="2572385"/>
            <a:ext cx="10966744" cy="1122680"/>
          </a:xfrm>
          <a:prstGeom prst="rect">
            <a:avLst/>
          </a:prstGeom>
        </p:spPr>
        <p:txBody>
          <a:bodyPr wrap="square" lIns="0" tIns="0" rIns="0" bIns="0" rtlCol="0" anchor="t">
            <a:spAutoFit/>
          </a:bodyPr>
          <a:lstStyle/>
          <a:p>
            <a:pPr algn="l">
              <a:lnSpc>
                <a:spcPts val="8499"/>
              </a:lnSpc>
            </a:pPr>
            <a:r>
              <a:rPr lang="en-US" sz="8499" dirty="0">
                <a:solidFill>
                  <a:srgbClr val="002C66"/>
                </a:solidFill>
                <a:latin typeface="Poppins"/>
                <a:ea typeface="Poppins"/>
                <a:cs typeface="Poppins"/>
                <a:sym typeface="Poppins"/>
              </a:rPr>
              <a:t>Data Warehousing</a:t>
            </a:r>
          </a:p>
        </p:txBody>
      </p:sp>
      <p:sp>
        <p:nvSpPr>
          <p:cNvPr id="26" name="TextBox 26">
            <a:extLst>
              <a:ext uri="{FF2B5EF4-FFF2-40B4-BE49-F238E27FC236}">
                <a16:creationId xmlns:a16="http://schemas.microsoft.com/office/drawing/2014/main" id="{D0C780AA-0ADE-72C2-7294-7049BCBCD391}"/>
              </a:ext>
            </a:extLst>
          </p:cNvPr>
          <p:cNvSpPr txBox="1"/>
          <p:nvPr/>
        </p:nvSpPr>
        <p:spPr>
          <a:xfrm>
            <a:off x="1165078" y="4491303"/>
            <a:ext cx="9731522" cy="4083682"/>
          </a:xfrm>
          <a:prstGeom prst="rect">
            <a:avLst/>
          </a:prstGeom>
        </p:spPr>
        <p:txBody>
          <a:bodyPr wrap="square" lIns="0" tIns="0" rIns="0" bIns="0" rtlCol="0" anchor="t">
            <a:spAutoFit/>
          </a:bodyPr>
          <a:lstStyle/>
          <a:p>
            <a:pPr>
              <a:lnSpc>
                <a:spcPts val="3219"/>
              </a:lnSpc>
            </a:pPr>
            <a:r>
              <a:rPr lang="en-US" sz="2300" dirty="0">
                <a:latin typeface="Poppins" panose="00000500000000000000" pitchFamily="2" charset="0"/>
                <a:cs typeface="Poppins" panose="00000500000000000000" pitchFamily="2" charset="0"/>
              </a:rPr>
              <a:t>we began the data warehouse transformation process, focusing on converting traditional databases and tables into a structured format consisting of fact and dimension tables. This restructuring enhances business insight and enables efficient data analysis. We utilized tools such as SSIS to manage the ETL process, transforming and categorizing tables appropriately as Fact or Dimension and defining their relationships. Additionally, we used SSAS to extract analytical structures that support advanced reporting, which we implemented using SSRS</a:t>
            </a:r>
          </a:p>
          <a:p>
            <a:pPr algn="l">
              <a:lnSpc>
                <a:spcPts val="3219"/>
              </a:lnSpc>
            </a:pPr>
            <a:endParaRPr lang="en-US" sz="2300" spc="68" dirty="0">
              <a:solidFill>
                <a:srgbClr val="000000"/>
              </a:solidFill>
              <a:latin typeface="Poppins" panose="00000500000000000000" pitchFamily="2" charset="0"/>
              <a:ea typeface="Poppins"/>
              <a:cs typeface="Poppins" panose="00000500000000000000" pitchFamily="2" charset="0"/>
              <a:sym typeface="Poppins"/>
            </a:endParaRPr>
          </a:p>
        </p:txBody>
      </p:sp>
    </p:spTree>
    <p:extLst>
      <p:ext uri="{BB962C8B-B14F-4D97-AF65-F5344CB8AC3E}">
        <p14:creationId xmlns:p14="http://schemas.microsoft.com/office/powerpoint/2010/main" val="41166372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255C8C"/>
        </a:solidFill>
        <a:effectLst/>
      </p:bgPr>
    </p:bg>
    <p:spTree>
      <p:nvGrpSpPr>
        <p:cNvPr id="1" name=""/>
        <p:cNvGrpSpPr/>
        <p:nvPr/>
      </p:nvGrpSpPr>
      <p:grpSpPr>
        <a:xfrm>
          <a:off x="0" y="0"/>
          <a:ext cx="0" cy="0"/>
          <a:chOff x="0" y="0"/>
          <a:chExt cx="0" cy="0"/>
        </a:xfrm>
      </p:grpSpPr>
      <p:grpSp>
        <p:nvGrpSpPr>
          <p:cNvPr id="2" name="Group 2"/>
          <p:cNvGrpSpPr/>
          <p:nvPr/>
        </p:nvGrpSpPr>
        <p:grpSpPr>
          <a:xfrm>
            <a:off x="-949225" y="0"/>
            <a:ext cx="6662939" cy="762000"/>
            <a:chOff x="0" y="0"/>
            <a:chExt cx="1754848" cy="200691"/>
          </a:xfrm>
        </p:grpSpPr>
        <p:sp>
          <p:nvSpPr>
            <p:cNvPr id="3" name="Freeform 3"/>
            <p:cNvSpPr/>
            <p:nvPr/>
          </p:nvSpPr>
          <p:spPr>
            <a:xfrm>
              <a:off x="0" y="0"/>
              <a:ext cx="1754848" cy="200691"/>
            </a:xfrm>
            <a:custGeom>
              <a:avLst/>
              <a:gdLst/>
              <a:ahLst/>
              <a:cxnLst/>
              <a:rect l="l" t="t" r="r" b="b"/>
              <a:pathLst>
                <a:path w="1754848" h="200691">
                  <a:moveTo>
                    <a:pt x="203200" y="0"/>
                  </a:moveTo>
                  <a:lnTo>
                    <a:pt x="1754848" y="0"/>
                  </a:lnTo>
                  <a:lnTo>
                    <a:pt x="1551648" y="200691"/>
                  </a:lnTo>
                  <a:lnTo>
                    <a:pt x="0" y="200691"/>
                  </a:lnTo>
                  <a:lnTo>
                    <a:pt x="203200" y="0"/>
                  </a:lnTo>
                  <a:close/>
                </a:path>
              </a:pathLst>
            </a:custGeom>
            <a:solidFill>
              <a:srgbClr val="FFFFFF"/>
            </a:solidFill>
          </p:spPr>
        </p:sp>
        <p:sp>
          <p:nvSpPr>
            <p:cNvPr id="4" name="TextBox 4"/>
            <p:cNvSpPr txBox="1"/>
            <p:nvPr/>
          </p:nvSpPr>
          <p:spPr>
            <a:xfrm>
              <a:off x="101600" y="-47625"/>
              <a:ext cx="1551648" cy="248316"/>
            </a:xfrm>
            <a:prstGeom prst="rect">
              <a:avLst/>
            </a:prstGeom>
          </p:spPr>
          <p:txBody>
            <a:bodyPr lIns="50800" tIns="50800" rIns="50800" bIns="50800" rtlCol="0" anchor="ctr"/>
            <a:lstStyle/>
            <a:p>
              <a:pPr algn="ctr">
                <a:lnSpc>
                  <a:spcPts val="2940"/>
                </a:lnSpc>
              </a:pPr>
              <a:endParaRPr/>
            </a:p>
          </p:txBody>
        </p:sp>
      </p:grpSp>
      <p:grpSp>
        <p:nvGrpSpPr>
          <p:cNvPr id="5" name="Group 5"/>
          <p:cNvGrpSpPr/>
          <p:nvPr/>
        </p:nvGrpSpPr>
        <p:grpSpPr>
          <a:xfrm rot="-10800000">
            <a:off x="12574287" y="9525000"/>
            <a:ext cx="6662939" cy="762000"/>
            <a:chOff x="0" y="0"/>
            <a:chExt cx="1754848" cy="200691"/>
          </a:xfrm>
        </p:grpSpPr>
        <p:sp>
          <p:nvSpPr>
            <p:cNvPr id="6" name="Freeform 6"/>
            <p:cNvSpPr/>
            <p:nvPr/>
          </p:nvSpPr>
          <p:spPr>
            <a:xfrm>
              <a:off x="0" y="0"/>
              <a:ext cx="1754848" cy="200691"/>
            </a:xfrm>
            <a:custGeom>
              <a:avLst/>
              <a:gdLst/>
              <a:ahLst/>
              <a:cxnLst/>
              <a:rect l="l" t="t" r="r" b="b"/>
              <a:pathLst>
                <a:path w="1754848" h="200691">
                  <a:moveTo>
                    <a:pt x="203200" y="0"/>
                  </a:moveTo>
                  <a:lnTo>
                    <a:pt x="1754848" y="0"/>
                  </a:lnTo>
                  <a:lnTo>
                    <a:pt x="1551648" y="200691"/>
                  </a:lnTo>
                  <a:lnTo>
                    <a:pt x="0" y="200691"/>
                  </a:lnTo>
                  <a:lnTo>
                    <a:pt x="203200" y="0"/>
                  </a:lnTo>
                  <a:close/>
                </a:path>
              </a:pathLst>
            </a:custGeom>
            <a:solidFill>
              <a:srgbClr val="FFFFFF"/>
            </a:solidFill>
          </p:spPr>
        </p:sp>
        <p:sp>
          <p:nvSpPr>
            <p:cNvPr id="7" name="TextBox 7"/>
            <p:cNvSpPr txBox="1"/>
            <p:nvPr/>
          </p:nvSpPr>
          <p:spPr>
            <a:xfrm>
              <a:off x="101600" y="-47625"/>
              <a:ext cx="1551648" cy="248316"/>
            </a:xfrm>
            <a:prstGeom prst="rect">
              <a:avLst/>
            </a:prstGeom>
          </p:spPr>
          <p:txBody>
            <a:bodyPr lIns="50800" tIns="50800" rIns="50800" bIns="50800" rtlCol="0" anchor="ctr"/>
            <a:lstStyle/>
            <a:p>
              <a:pPr algn="ctr">
                <a:lnSpc>
                  <a:spcPts val="2940"/>
                </a:lnSpc>
              </a:pPr>
              <a:endParaRPr/>
            </a:p>
          </p:txBody>
        </p:sp>
      </p:grpSp>
      <p:grpSp>
        <p:nvGrpSpPr>
          <p:cNvPr id="9" name="Group 9"/>
          <p:cNvGrpSpPr/>
          <p:nvPr/>
        </p:nvGrpSpPr>
        <p:grpSpPr>
          <a:xfrm>
            <a:off x="9641123" y="1851624"/>
            <a:ext cx="6441111" cy="1345357"/>
            <a:chOff x="0" y="0"/>
            <a:chExt cx="1696424" cy="354333"/>
          </a:xfrm>
        </p:grpSpPr>
        <p:sp>
          <p:nvSpPr>
            <p:cNvPr id="10" name="Freeform 10"/>
            <p:cNvSpPr/>
            <p:nvPr/>
          </p:nvSpPr>
          <p:spPr>
            <a:xfrm>
              <a:off x="0" y="0"/>
              <a:ext cx="1696424" cy="354333"/>
            </a:xfrm>
            <a:custGeom>
              <a:avLst/>
              <a:gdLst/>
              <a:ahLst/>
              <a:cxnLst/>
              <a:rect l="l" t="t" r="r" b="b"/>
              <a:pathLst>
                <a:path w="1696424" h="354333">
                  <a:moveTo>
                    <a:pt x="13221" y="0"/>
                  </a:moveTo>
                  <a:lnTo>
                    <a:pt x="1683203" y="0"/>
                  </a:lnTo>
                  <a:cubicBezTo>
                    <a:pt x="1690505" y="0"/>
                    <a:pt x="1696424" y="5919"/>
                    <a:pt x="1696424" y="13221"/>
                  </a:cubicBezTo>
                  <a:lnTo>
                    <a:pt x="1696424" y="341111"/>
                  </a:lnTo>
                  <a:cubicBezTo>
                    <a:pt x="1696424" y="344618"/>
                    <a:pt x="1695031" y="347981"/>
                    <a:pt x="1692552" y="350460"/>
                  </a:cubicBezTo>
                  <a:cubicBezTo>
                    <a:pt x="1690072" y="352940"/>
                    <a:pt x="1686709" y="354333"/>
                    <a:pt x="1683203" y="354333"/>
                  </a:cubicBezTo>
                  <a:lnTo>
                    <a:pt x="13221" y="354333"/>
                  </a:lnTo>
                  <a:cubicBezTo>
                    <a:pt x="9715" y="354333"/>
                    <a:pt x="6352" y="352940"/>
                    <a:pt x="3872" y="350460"/>
                  </a:cubicBezTo>
                  <a:cubicBezTo>
                    <a:pt x="1393" y="347981"/>
                    <a:pt x="0" y="344618"/>
                    <a:pt x="0" y="341111"/>
                  </a:cubicBezTo>
                  <a:lnTo>
                    <a:pt x="0" y="13221"/>
                  </a:lnTo>
                  <a:cubicBezTo>
                    <a:pt x="0" y="9715"/>
                    <a:pt x="1393" y="6352"/>
                    <a:pt x="3872" y="3872"/>
                  </a:cubicBezTo>
                  <a:cubicBezTo>
                    <a:pt x="6352" y="1393"/>
                    <a:pt x="9715" y="0"/>
                    <a:pt x="13221" y="0"/>
                  </a:cubicBezTo>
                  <a:close/>
                </a:path>
              </a:pathLst>
            </a:custGeom>
            <a:solidFill>
              <a:srgbClr val="FFFFFF"/>
            </a:solidFill>
          </p:spPr>
        </p:sp>
        <p:sp>
          <p:nvSpPr>
            <p:cNvPr id="11" name="TextBox 11"/>
            <p:cNvSpPr txBox="1"/>
            <p:nvPr/>
          </p:nvSpPr>
          <p:spPr>
            <a:xfrm>
              <a:off x="0" y="-47625"/>
              <a:ext cx="1696424" cy="401958"/>
            </a:xfrm>
            <a:prstGeom prst="rect">
              <a:avLst/>
            </a:prstGeom>
          </p:spPr>
          <p:txBody>
            <a:bodyPr lIns="50800" tIns="50800" rIns="50800" bIns="50800" rtlCol="0" anchor="ctr"/>
            <a:lstStyle/>
            <a:p>
              <a:pPr algn="ctr">
                <a:lnSpc>
                  <a:spcPts val="2940"/>
                </a:lnSpc>
              </a:pPr>
              <a:endParaRPr/>
            </a:p>
          </p:txBody>
        </p:sp>
      </p:grpSp>
      <p:grpSp>
        <p:nvGrpSpPr>
          <p:cNvPr id="12" name="Group 12"/>
          <p:cNvGrpSpPr/>
          <p:nvPr/>
        </p:nvGrpSpPr>
        <p:grpSpPr>
          <a:xfrm>
            <a:off x="9645927" y="4249731"/>
            <a:ext cx="6441111" cy="1345357"/>
            <a:chOff x="0" y="0"/>
            <a:chExt cx="1696424" cy="354333"/>
          </a:xfrm>
        </p:grpSpPr>
        <p:sp>
          <p:nvSpPr>
            <p:cNvPr id="13" name="Freeform 13"/>
            <p:cNvSpPr/>
            <p:nvPr/>
          </p:nvSpPr>
          <p:spPr>
            <a:xfrm>
              <a:off x="0" y="0"/>
              <a:ext cx="1696424" cy="354333"/>
            </a:xfrm>
            <a:custGeom>
              <a:avLst/>
              <a:gdLst/>
              <a:ahLst/>
              <a:cxnLst/>
              <a:rect l="l" t="t" r="r" b="b"/>
              <a:pathLst>
                <a:path w="1696424" h="354333">
                  <a:moveTo>
                    <a:pt x="13221" y="0"/>
                  </a:moveTo>
                  <a:lnTo>
                    <a:pt x="1683203" y="0"/>
                  </a:lnTo>
                  <a:cubicBezTo>
                    <a:pt x="1690505" y="0"/>
                    <a:pt x="1696424" y="5919"/>
                    <a:pt x="1696424" y="13221"/>
                  </a:cubicBezTo>
                  <a:lnTo>
                    <a:pt x="1696424" y="341111"/>
                  </a:lnTo>
                  <a:cubicBezTo>
                    <a:pt x="1696424" y="344618"/>
                    <a:pt x="1695031" y="347981"/>
                    <a:pt x="1692552" y="350460"/>
                  </a:cubicBezTo>
                  <a:cubicBezTo>
                    <a:pt x="1690072" y="352940"/>
                    <a:pt x="1686709" y="354333"/>
                    <a:pt x="1683203" y="354333"/>
                  </a:cubicBezTo>
                  <a:lnTo>
                    <a:pt x="13221" y="354333"/>
                  </a:lnTo>
                  <a:cubicBezTo>
                    <a:pt x="9715" y="354333"/>
                    <a:pt x="6352" y="352940"/>
                    <a:pt x="3872" y="350460"/>
                  </a:cubicBezTo>
                  <a:cubicBezTo>
                    <a:pt x="1393" y="347981"/>
                    <a:pt x="0" y="344618"/>
                    <a:pt x="0" y="341111"/>
                  </a:cubicBezTo>
                  <a:lnTo>
                    <a:pt x="0" y="13221"/>
                  </a:lnTo>
                  <a:cubicBezTo>
                    <a:pt x="0" y="9715"/>
                    <a:pt x="1393" y="6352"/>
                    <a:pt x="3872" y="3872"/>
                  </a:cubicBezTo>
                  <a:cubicBezTo>
                    <a:pt x="6352" y="1393"/>
                    <a:pt x="9715" y="0"/>
                    <a:pt x="13221" y="0"/>
                  </a:cubicBezTo>
                  <a:close/>
                </a:path>
              </a:pathLst>
            </a:custGeom>
            <a:solidFill>
              <a:srgbClr val="FFFFFF"/>
            </a:solidFill>
          </p:spPr>
        </p:sp>
        <p:sp>
          <p:nvSpPr>
            <p:cNvPr id="14" name="TextBox 14"/>
            <p:cNvSpPr txBox="1"/>
            <p:nvPr/>
          </p:nvSpPr>
          <p:spPr>
            <a:xfrm>
              <a:off x="0" y="-47625"/>
              <a:ext cx="1696424" cy="401958"/>
            </a:xfrm>
            <a:prstGeom prst="rect">
              <a:avLst/>
            </a:prstGeom>
          </p:spPr>
          <p:txBody>
            <a:bodyPr lIns="50800" tIns="50800" rIns="50800" bIns="50800" rtlCol="0" anchor="ctr"/>
            <a:lstStyle/>
            <a:p>
              <a:pPr algn="ctr">
                <a:lnSpc>
                  <a:spcPts val="2940"/>
                </a:lnSpc>
              </a:pPr>
              <a:endParaRPr/>
            </a:p>
          </p:txBody>
        </p:sp>
      </p:grpSp>
      <p:grpSp>
        <p:nvGrpSpPr>
          <p:cNvPr id="15" name="Group 15"/>
          <p:cNvGrpSpPr/>
          <p:nvPr/>
        </p:nvGrpSpPr>
        <p:grpSpPr>
          <a:xfrm>
            <a:off x="9641123" y="6608961"/>
            <a:ext cx="6441111" cy="1345357"/>
            <a:chOff x="0" y="0"/>
            <a:chExt cx="1696424" cy="354333"/>
          </a:xfrm>
        </p:grpSpPr>
        <p:sp>
          <p:nvSpPr>
            <p:cNvPr id="16" name="Freeform 16"/>
            <p:cNvSpPr/>
            <p:nvPr/>
          </p:nvSpPr>
          <p:spPr>
            <a:xfrm>
              <a:off x="0" y="0"/>
              <a:ext cx="1696424" cy="354333"/>
            </a:xfrm>
            <a:custGeom>
              <a:avLst/>
              <a:gdLst/>
              <a:ahLst/>
              <a:cxnLst/>
              <a:rect l="l" t="t" r="r" b="b"/>
              <a:pathLst>
                <a:path w="1696424" h="354333">
                  <a:moveTo>
                    <a:pt x="13221" y="0"/>
                  </a:moveTo>
                  <a:lnTo>
                    <a:pt x="1683203" y="0"/>
                  </a:lnTo>
                  <a:cubicBezTo>
                    <a:pt x="1690505" y="0"/>
                    <a:pt x="1696424" y="5919"/>
                    <a:pt x="1696424" y="13221"/>
                  </a:cubicBezTo>
                  <a:lnTo>
                    <a:pt x="1696424" y="341111"/>
                  </a:lnTo>
                  <a:cubicBezTo>
                    <a:pt x="1696424" y="344618"/>
                    <a:pt x="1695031" y="347981"/>
                    <a:pt x="1692552" y="350460"/>
                  </a:cubicBezTo>
                  <a:cubicBezTo>
                    <a:pt x="1690072" y="352940"/>
                    <a:pt x="1686709" y="354333"/>
                    <a:pt x="1683203" y="354333"/>
                  </a:cubicBezTo>
                  <a:lnTo>
                    <a:pt x="13221" y="354333"/>
                  </a:lnTo>
                  <a:cubicBezTo>
                    <a:pt x="9715" y="354333"/>
                    <a:pt x="6352" y="352940"/>
                    <a:pt x="3872" y="350460"/>
                  </a:cubicBezTo>
                  <a:cubicBezTo>
                    <a:pt x="1393" y="347981"/>
                    <a:pt x="0" y="344618"/>
                    <a:pt x="0" y="341111"/>
                  </a:cubicBezTo>
                  <a:lnTo>
                    <a:pt x="0" y="13221"/>
                  </a:lnTo>
                  <a:cubicBezTo>
                    <a:pt x="0" y="9715"/>
                    <a:pt x="1393" y="6352"/>
                    <a:pt x="3872" y="3872"/>
                  </a:cubicBezTo>
                  <a:cubicBezTo>
                    <a:pt x="6352" y="1393"/>
                    <a:pt x="9715" y="0"/>
                    <a:pt x="13221" y="0"/>
                  </a:cubicBezTo>
                  <a:close/>
                </a:path>
              </a:pathLst>
            </a:custGeom>
            <a:solidFill>
              <a:srgbClr val="FFFFFF"/>
            </a:solidFill>
          </p:spPr>
        </p:sp>
        <p:sp>
          <p:nvSpPr>
            <p:cNvPr id="17" name="TextBox 17"/>
            <p:cNvSpPr txBox="1"/>
            <p:nvPr/>
          </p:nvSpPr>
          <p:spPr>
            <a:xfrm>
              <a:off x="0" y="-47625"/>
              <a:ext cx="1696424" cy="401958"/>
            </a:xfrm>
            <a:prstGeom prst="rect">
              <a:avLst/>
            </a:prstGeom>
          </p:spPr>
          <p:txBody>
            <a:bodyPr lIns="50800" tIns="50800" rIns="50800" bIns="50800" rtlCol="0" anchor="ctr"/>
            <a:lstStyle/>
            <a:p>
              <a:pPr algn="ctr">
                <a:lnSpc>
                  <a:spcPts val="2940"/>
                </a:lnSpc>
              </a:pPr>
              <a:endParaRPr/>
            </a:p>
          </p:txBody>
        </p:sp>
      </p:grpSp>
      <p:sp>
        <p:nvSpPr>
          <p:cNvPr id="30" name="TextBox 30"/>
          <p:cNvSpPr txBox="1"/>
          <p:nvPr/>
        </p:nvSpPr>
        <p:spPr>
          <a:xfrm>
            <a:off x="304800" y="4382826"/>
            <a:ext cx="8960767" cy="1128514"/>
          </a:xfrm>
          <a:prstGeom prst="rect">
            <a:avLst/>
          </a:prstGeom>
        </p:spPr>
        <p:txBody>
          <a:bodyPr wrap="square" lIns="0" tIns="0" rIns="0" bIns="0" rtlCol="0" anchor="t">
            <a:spAutoFit/>
          </a:bodyPr>
          <a:lstStyle/>
          <a:p>
            <a:pPr algn="l">
              <a:lnSpc>
                <a:spcPts val="8800"/>
              </a:lnSpc>
            </a:pPr>
            <a:r>
              <a:rPr lang="en-US" sz="8000" b="1" dirty="0">
                <a:solidFill>
                  <a:srgbClr val="FFFFFF"/>
                </a:solidFill>
                <a:latin typeface="HK Grotesk Bold"/>
                <a:ea typeface="HK Grotesk Bold"/>
                <a:cs typeface="HK Grotesk Bold"/>
                <a:sym typeface="HK Grotesk Bold"/>
              </a:rPr>
              <a:t>Data Warehousing</a:t>
            </a:r>
          </a:p>
        </p:txBody>
      </p:sp>
      <p:sp>
        <p:nvSpPr>
          <p:cNvPr id="32" name="TextBox 32"/>
          <p:cNvSpPr txBox="1"/>
          <p:nvPr/>
        </p:nvSpPr>
        <p:spPr>
          <a:xfrm>
            <a:off x="14097000" y="2355022"/>
            <a:ext cx="2438610" cy="344731"/>
          </a:xfrm>
          <a:prstGeom prst="rect">
            <a:avLst/>
          </a:prstGeom>
        </p:spPr>
        <p:txBody>
          <a:bodyPr lIns="0" tIns="0" rIns="0" bIns="0" rtlCol="0" anchor="t">
            <a:spAutoFit/>
          </a:bodyPr>
          <a:lstStyle/>
          <a:p>
            <a:pPr algn="l">
              <a:lnSpc>
                <a:spcPts val="2640"/>
              </a:lnSpc>
            </a:pPr>
            <a:r>
              <a:rPr lang="en-US" sz="2400" b="1" dirty="0">
                <a:solidFill>
                  <a:srgbClr val="000000"/>
                </a:solidFill>
                <a:latin typeface="HK Grotesk Medium"/>
                <a:ea typeface="HK Grotesk Medium"/>
                <a:cs typeface="HK Grotesk Medium"/>
                <a:sym typeface="HK Grotesk Medium"/>
              </a:rPr>
              <a:t>01. SSIS</a:t>
            </a:r>
          </a:p>
        </p:txBody>
      </p:sp>
      <p:pic>
        <p:nvPicPr>
          <p:cNvPr id="41" name="Picture 40">
            <a:extLst>
              <a:ext uri="{FF2B5EF4-FFF2-40B4-BE49-F238E27FC236}">
                <a16:creationId xmlns:a16="http://schemas.microsoft.com/office/drawing/2014/main" id="{9048CB57-1FFF-A7D3-90E6-4BB703776E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42410" y="1870131"/>
            <a:ext cx="3657600" cy="1247775"/>
          </a:xfrm>
          <a:prstGeom prst="rect">
            <a:avLst/>
          </a:prstGeom>
        </p:spPr>
      </p:pic>
      <p:sp>
        <p:nvSpPr>
          <p:cNvPr id="42" name="TextBox 32">
            <a:extLst>
              <a:ext uri="{FF2B5EF4-FFF2-40B4-BE49-F238E27FC236}">
                <a16:creationId xmlns:a16="http://schemas.microsoft.com/office/drawing/2014/main" id="{9CC8B0C7-F07C-D1FF-2364-CA6B1936CF6D}"/>
              </a:ext>
            </a:extLst>
          </p:cNvPr>
          <p:cNvSpPr txBox="1"/>
          <p:nvPr/>
        </p:nvSpPr>
        <p:spPr>
          <a:xfrm>
            <a:off x="14066520" y="4766214"/>
            <a:ext cx="2438610" cy="344731"/>
          </a:xfrm>
          <a:prstGeom prst="rect">
            <a:avLst/>
          </a:prstGeom>
        </p:spPr>
        <p:txBody>
          <a:bodyPr lIns="0" tIns="0" rIns="0" bIns="0" rtlCol="0" anchor="t">
            <a:spAutoFit/>
          </a:bodyPr>
          <a:lstStyle/>
          <a:p>
            <a:pPr algn="l">
              <a:lnSpc>
                <a:spcPts val="2640"/>
              </a:lnSpc>
            </a:pPr>
            <a:r>
              <a:rPr lang="en-US" sz="2400" b="1" dirty="0">
                <a:solidFill>
                  <a:srgbClr val="000000"/>
                </a:solidFill>
                <a:latin typeface="HK Grotesk Medium"/>
                <a:ea typeface="HK Grotesk Medium"/>
                <a:cs typeface="HK Grotesk Medium"/>
                <a:sym typeface="HK Grotesk Medium"/>
              </a:rPr>
              <a:t>02. Tables</a:t>
            </a:r>
          </a:p>
        </p:txBody>
      </p:sp>
      <p:pic>
        <p:nvPicPr>
          <p:cNvPr id="44" name="Picture 43">
            <a:extLst>
              <a:ext uri="{FF2B5EF4-FFF2-40B4-BE49-F238E27FC236}">
                <a16:creationId xmlns:a16="http://schemas.microsoft.com/office/drawing/2014/main" id="{353191A3-3E80-79CD-6402-0B40E5D606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51935" y="6652989"/>
            <a:ext cx="3648075" cy="1257300"/>
          </a:xfrm>
          <a:prstGeom prst="rect">
            <a:avLst/>
          </a:prstGeom>
        </p:spPr>
      </p:pic>
      <p:sp>
        <p:nvSpPr>
          <p:cNvPr id="45" name="TextBox 32">
            <a:extLst>
              <a:ext uri="{FF2B5EF4-FFF2-40B4-BE49-F238E27FC236}">
                <a16:creationId xmlns:a16="http://schemas.microsoft.com/office/drawing/2014/main" id="{D76AE665-2E87-9F17-7A16-D5D03016B4DA}"/>
              </a:ext>
            </a:extLst>
          </p:cNvPr>
          <p:cNvSpPr txBox="1"/>
          <p:nvPr/>
        </p:nvSpPr>
        <p:spPr>
          <a:xfrm>
            <a:off x="14066520" y="7152031"/>
            <a:ext cx="2438610" cy="344731"/>
          </a:xfrm>
          <a:prstGeom prst="rect">
            <a:avLst/>
          </a:prstGeom>
        </p:spPr>
        <p:txBody>
          <a:bodyPr lIns="0" tIns="0" rIns="0" bIns="0" rtlCol="0" anchor="t">
            <a:spAutoFit/>
          </a:bodyPr>
          <a:lstStyle/>
          <a:p>
            <a:pPr algn="l">
              <a:lnSpc>
                <a:spcPts val="2640"/>
              </a:lnSpc>
            </a:pPr>
            <a:r>
              <a:rPr lang="en-US" sz="2400" b="1" dirty="0">
                <a:solidFill>
                  <a:srgbClr val="000000"/>
                </a:solidFill>
                <a:latin typeface="HK Grotesk Medium"/>
                <a:ea typeface="HK Grotesk Medium"/>
                <a:cs typeface="HK Grotesk Medium"/>
                <a:sym typeface="HK Grotesk Medium"/>
              </a:rPr>
              <a:t>03. SSRS</a:t>
            </a:r>
          </a:p>
        </p:txBody>
      </p:sp>
      <p:pic>
        <p:nvPicPr>
          <p:cNvPr id="47" name="Picture 46">
            <a:extLst>
              <a:ext uri="{FF2B5EF4-FFF2-40B4-BE49-F238E27FC236}">
                <a16:creationId xmlns:a16="http://schemas.microsoft.com/office/drawing/2014/main" id="{FECA6529-43BB-8B97-43B8-1D003DAA3F6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92388" y="4291604"/>
            <a:ext cx="3054050" cy="1261609"/>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D0B6D3-2E18-9288-6695-3E0AA88E92D7}"/>
            </a:ext>
          </a:extLst>
        </p:cNvPr>
        <p:cNvGrpSpPr/>
        <p:nvPr/>
      </p:nvGrpSpPr>
      <p:grpSpPr>
        <a:xfrm>
          <a:off x="0" y="0"/>
          <a:ext cx="0" cy="0"/>
          <a:chOff x="0" y="0"/>
          <a:chExt cx="0" cy="0"/>
        </a:xfrm>
      </p:grpSpPr>
      <p:grpSp>
        <p:nvGrpSpPr>
          <p:cNvPr id="3" name="Group 3">
            <a:extLst>
              <a:ext uri="{FF2B5EF4-FFF2-40B4-BE49-F238E27FC236}">
                <a16:creationId xmlns:a16="http://schemas.microsoft.com/office/drawing/2014/main" id="{2988A098-0B7F-4CDF-FB48-172A2BB97EAF}"/>
              </a:ext>
            </a:extLst>
          </p:cNvPr>
          <p:cNvGrpSpPr/>
          <p:nvPr/>
        </p:nvGrpSpPr>
        <p:grpSpPr>
          <a:xfrm>
            <a:off x="-1345187" y="0"/>
            <a:ext cx="6662939" cy="762000"/>
            <a:chOff x="0" y="0"/>
            <a:chExt cx="1754848" cy="200691"/>
          </a:xfrm>
        </p:grpSpPr>
        <p:sp>
          <p:nvSpPr>
            <p:cNvPr id="4" name="Freeform 4">
              <a:extLst>
                <a:ext uri="{FF2B5EF4-FFF2-40B4-BE49-F238E27FC236}">
                  <a16:creationId xmlns:a16="http://schemas.microsoft.com/office/drawing/2014/main" id="{4BB06F3E-7402-ECC3-736F-F19938D0F450}"/>
                </a:ext>
              </a:extLst>
            </p:cNvPr>
            <p:cNvSpPr/>
            <p:nvPr/>
          </p:nvSpPr>
          <p:spPr>
            <a:xfrm>
              <a:off x="0" y="0"/>
              <a:ext cx="1754848" cy="200691"/>
            </a:xfrm>
            <a:custGeom>
              <a:avLst/>
              <a:gdLst/>
              <a:ahLst/>
              <a:cxnLst/>
              <a:rect l="l" t="t" r="r" b="b"/>
              <a:pathLst>
                <a:path w="1754848" h="200691">
                  <a:moveTo>
                    <a:pt x="203200" y="0"/>
                  </a:moveTo>
                  <a:lnTo>
                    <a:pt x="1754848" y="0"/>
                  </a:lnTo>
                  <a:lnTo>
                    <a:pt x="1551648" y="200691"/>
                  </a:lnTo>
                  <a:lnTo>
                    <a:pt x="0" y="200691"/>
                  </a:lnTo>
                  <a:lnTo>
                    <a:pt x="203200" y="0"/>
                  </a:lnTo>
                  <a:close/>
                </a:path>
              </a:pathLst>
            </a:custGeom>
            <a:solidFill>
              <a:srgbClr val="255C8C"/>
            </a:solidFill>
          </p:spPr>
        </p:sp>
        <p:sp>
          <p:nvSpPr>
            <p:cNvPr id="5" name="TextBox 5">
              <a:extLst>
                <a:ext uri="{FF2B5EF4-FFF2-40B4-BE49-F238E27FC236}">
                  <a16:creationId xmlns:a16="http://schemas.microsoft.com/office/drawing/2014/main" id="{51A4CABE-67D4-E6F3-E3BE-0E29F5DEDBA2}"/>
                </a:ext>
              </a:extLst>
            </p:cNvPr>
            <p:cNvSpPr txBox="1"/>
            <p:nvPr/>
          </p:nvSpPr>
          <p:spPr>
            <a:xfrm>
              <a:off x="101600" y="-47625"/>
              <a:ext cx="1551648" cy="248316"/>
            </a:xfrm>
            <a:prstGeom prst="rect">
              <a:avLst/>
            </a:prstGeom>
          </p:spPr>
          <p:txBody>
            <a:bodyPr lIns="50800" tIns="50800" rIns="50800" bIns="50800" rtlCol="0" anchor="ctr"/>
            <a:lstStyle/>
            <a:p>
              <a:pPr algn="ctr">
                <a:lnSpc>
                  <a:spcPts val="2940"/>
                </a:lnSpc>
              </a:pPr>
              <a:endParaRPr/>
            </a:p>
          </p:txBody>
        </p:sp>
      </p:grpSp>
      <p:grpSp>
        <p:nvGrpSpPr>
          <p:cNvPr id="6" name="Group 6">
            <a:extLst>
              <a:ext uri="{FF2B5EF4-FFF2-40B4-BE49-F238E27FC236}">
                <a16:creationId xmlns:a16="http://schemas.microsoft.com/office/drawing/2014/main" id="{D22F6202-5199-0B4C-6584-B8B09C86FB3F}"/>
              </a:ext>
            </a:extLst>
          </p:cNvPr>
          <p:cNvGrpSpPr/>
          <p:nvPr/>
        </p:nvGrpSpPr>
        <p:grpSpPr>
          <a:xfrm rot="-10800000">
            <a:off x="12801600" y="9525000"/>
            <a:ext cx="6662939" cy="762000"/>
            <a:chOff x="0" y="0"/>
            <a:chExt cx="1754848" cy="200691"/>
          </a:xfrm>
        </p:grpSpPr>
        <p:sp>
          <p:nvSpPr>
            <p:cNvPr id="7" name="Freeform 7">
              <a:extLst>
                <a:ext uri="{FF2B5EF4-FFF2-40B4-BE49-F238E27FC236}">
                  <a16:creationId xmlns:a16="http://schemas.microsoft.com/office/drawing/2014/main" id="{56E1D26E-2E6C-8C43-0326-5675D0CE0594}"/>
                </a:ext>
              </a:extLst>
            </p:cNvPr>
            <p:cNvSpPr/>
            <p:nvPr/>
          </p:nvSpPr>
          <p:spPr>
            <a:xfrm>
              <a:off x="0" y="0"/>
              <a:ext cx="1754848" cy="200691"/>
            </a:xfrm>
            <a:custGeom>
              <a:avLst/>
              <a:gdLst/>
              <a:ahLst/>
              <a:cxnLst/>
              <a:rect l="l" t="t" r="r" b="b"/>
              <a:pathLst>
                <a:path w="1754848" h="200691">
                  <a:moveTo>
                    <a:pt x="203200" y="0"/>
                  </a:moveTo>
                  <a:lnTo>
                    <a:pt x="1754848" y="0"/>
                  </a:lnTo>
                  <a:lnTo>
                    <a:pt x="1551648" y="200691"/>
                  </a:lnTo>
                  <a:lnTo>
                    <a:pt x="0" y="200691"/>
                  </a:lnTo>
                  <a:lnTo>
                    <a:pt x="203200" y="0"/>
                  </a:lnTo>
                  <a:close/>
                </a:path>
              </a:pathLst>
            </a:custGeom>
            <a:solidFill>
              <a:srgbClr val="255C8C"/>
            </a:solidFill>
          </p:spPr>
        </p:sp>
        <p:sp>
          <p:nvSpPr>
            <p:cNvPr id="8" name="TextBox 8">
              <a:extLst>
                <a:ext uri="{FF2B5EF4-FFF2-40B4-BE49-F238E27FC236}">
                  <a16:creationId xmlns:a16="http://schemas.microsoft.com/office/drawing/2014/main" id="{9C932E49-A7EE-7A4C-6200-689D05286D97}"/>
                </a:ext>
              </a:extLst>
            </p:cNvPr>
            <p:cNvSpPr txBox="1"/>
            <p:nvPr/>
          </p:nvSpPr>
          <p:spPr>
            <a:xfrm>
              <a:off x="101600" y="-47625"/>
              <a:ext cx="1551648" cy="248316"/>
            </a:xfrm>
            <a:prstGeom prst="rect">
              <a:avLst/>
            </a:prstGeom>
          </p:spPr>
          <p:txBody>
            <a:bodyPr lIns="50800" tIns="50800" rIns="50800" bIns="50800" rtlCol="0" anchor="ctr"/>
            <a:lstStyle/>
            <a:p>
              <a:pPr algn="ctr">
                <a:lnSpc>
                  <a:spcPts val="2940"/>
                </a:lnSpc>
              </a:pPr>
              <a:endParaRPr/>
            </a:p>
          </p:txBody>
        </p:sp>
      </p:grpSp>
      <p:sp>
        <p:nvSpPr>
          <p:cNvPr id="12" name="TextBox 12">
            <a:extLst>
              <a:ext uri="{FF2B5EF4-FFF2-40B4-BE49-F238E27FC236}">
                <a16:creationId xmlns:a16="http://schemas.microsoft.com/office/drawing/2014/main" id="{CBBBEB10-F210-EA0D-C076-7C939BA313EC}"/>
              </a:ext>
            </a:extLst>
          </p:cNvPr>
          <p:cNvSpPr txBox="1"/>
          <p:nvPr/>
        </p:nvSpPr>
        <p:spPr>
          <a:xfrm>
            <a:off x="599364" y="1109551"/>
            <a:ext cx="8468436" cy="1974900"/>
          </a:xfrm>
          <a:prstGeom prst="rect">
            <a:avLst/>
          </a:prstGeom>
        </p:spPr>
        <p:txBody>
          <a:bodyPr wrap="square" lIns="0" tIns="0" rIns="0" bIns="0" rtlCol="0" anchor="t">
            <a:spAutoFit/>
          </a:bodyPr>
          <a:lstStyle/>
          <a:p>
            <a:pPr>
              <a:lnSpc>
                <a:spcPts val="7700"/>
              </a:lnSpc>
            </a:pPr>
            <a:r>
              <a:rPr lang="en-US" sz="6000" b="1" dirty="0">
                <a:solidFill>
                  <a:srgbClr val="255C8C"/>
                </a:solidFill>
                <a:latin typeface="Open Sans 1 Bold"/>
                <a:ea typeface="Open Sans 1 Bold"/>
                <a:cs typeface="Open Sans 1 Bold"/>
                <a:sym typeface="Open Sans 1 Bold"/>
              </a:rPr>
              <a:t>01. SSIS (DIM Tables) </a:t>
            </a:r>
          </a:p>
          <a:p>
            <a:pPr algn="l">
              <a:lnSpc>
                <a:spcPts val="7700"/>
              </a:lnSpc>
            </a:pPr>
            <a:endParaRPr lang="en-US" sz="6000" b="1" dirty="0">
              <a:solidFill>
                <a:srgbClr val="255C8C"/>
              </a:solidFill>
              <a:latin typeface="HK Grotesk Bold"/>
              <a:ea typeface="HK Grotesk Bold"/>
              <a:cs typeface="HK Grotesk Bold"/>
              <a:sym typeface="HK Grotesk Bold"/>
            </a:endParaRPr>
          </a:p>
        </p:txBody>
      </p:sp>
      <p:pic>
        <p:nvPicPr>
          <p:cNvPr id="10" name="Picture 9">
            <a:extLst>
              <a:ext uri="{FF2B5EF4-FFF2-40B4-BE49-F238E27FC236}">
                <a16:creationId xmlns:a16="http://schemas.microsoft.com/office/drawing/2014/main" id="{50AEC26A-216A-132B-F31F-F24DF254A9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20202" y="2324100"/>
            <a:ext cx="9067798" cy="7315200"/>
          </a:xfrm>
          <a:prstGeom prst="rect">
            <a:avLst/>
          </a:prstGeom>
        </p:spPr>
      </p:pic>
      <p:pic>
        <p:nvPicPr>
          <p:cNvPr id="13" name="Picture 12">
            <a:extLst>
              <a:ext uri="{FF2B5EF4-FFF2-40B4-BE49-F238E27FC236}">
                <a16:creationId xmlns:a16="http://schemas.microsoft.com/office/drawing/2014/main" id="{6C352E17-2A68-1962-A4AD-1404F51B62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9364" y="2324100"/>
            <a:ext cx="8620838" cy="7200900"/>
          </a:xfrm>
          <a:prstGeom prst="rect">
            <a:avLst/>
          </a:prstGeom>
        </p:spPr>
      </p:pic>
    </p:spTree>
    <p:extLst>
      <p:ext uri="{BB962C8B-B14F-4D97-AF65-F5344CB8AC3E}">
        <p14:creationId xmlns:p14="http://schemas.microsoft.com/office/powerpoint/2010/main" val="23612104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6E5F73-829F-85CD-C89D-A54BFE33D856}"/>
            </a:ext>
          </a:extLst>
        </p:cNvPr>
        <p:cNvGrpSpPr/>
        <p:nvPr/>
      </p:nvGrpSpPr>
      <p:grpSpPr>
        <a:xfrm>
          <a:off x="0" y="0"/>
          <a:ext cx="0" cy="0"/>
          <a:chOff x="0" y="0"/>
          <a:chExt cx="0" cy="0"/>
        </a:xfrm>
      </p:grpSpPr>
      <p:grpSp>
        <p:nvGrpSpPr>
          <p:cNvPr id="3" name="Group 3">
            <a:extLst>
              <a:ext uri="{FF2B5EF4-FFF2-40B4-BE49-F238E27FC236}">
                <a16:creationId xmlns:a16="http://schemas.microsoft.com/office/drawing/2014/main" id="{F2061581-650E-8607-F25D-82BDDBAFA3D6}"/>
              </a:ext>
            </a:extLst>
          </p:cNvPr>
          <p:cNvGrpSpPr/>
          <p:nvPr/>
        </p:nvGrpSpPr>
        <p:grpSpPr>
          <a:xfrm>
            <a:off x="-1345187" y="0"/>
            <a:ext cx="6662939" cy="762000"/>
            <a:chOff x="0" y="0"/>
            <a:chExt cx="1754848" cy="200691"/>
          </a:xfrm>
        </p:grpSpPr>
        <p:sp>
          <p:nvSpPr>
            <p:cNvPr id="4" name="Freeform 4">
              <a:extLst>
                <a:ext uri="{FF2B5EF4-FFF2-40B4-BE49-F238E27FC236}">
                  <a16:creationId xmlns:a16="http://schemas.microsoft.com/office/drawing/2014/main" id="{BDB021AB-19C8-E780-D0F8-97FFD34974F0}"/>
                </a:ext>
              </a:extLst>
            </p:cNvPr>
            <p:cNvSpPr/>
            <p:nvPr/>
          </p:nvSpPr>
          <p:spPr>
            <a:xfrm>
              <a:off x="0" y="0"/>
              <a:ext cx="1754848" cy="200691"/>
            </a:xfrm>
            <a:custGeom>
              <a:avLst/>
              <a:gdLst/>
              <a:ahLst/>
              <a:cxnLst/>
              <a:rect l="l" t="t" r="r" b="b"/>
              <a:pathLst>
                <a:path w="1754848" h="200691">
                  <a:moveTo>
                    <a:pt x="203200" y="0"/>
                  </a:moveTo>
                  <a:lnTo>
                    <a:pt x="1754848" y="0"/>
                  </a:lnTo>
                  <a:lnTo>
                    <a:pt x="1551648" y="200691"/>
                  </a:lnTo>
                  <a:lnTo>
                    <a:pt x="0" y="200691"/>
                  </a:lnTo>
                  <a:lnTo>
                    <a:pt x="203200" y="0"/>
                  </a:lnTo>
                  <a:close/>
                </a:path>
              </a:pathLst>
            </a:custGeom>
            <a:solidFill>
              <a:srgbClr val="255C8C"/>
            </a:solidFill>
          </p:spPr>
        </p:sp>
        <p:sp>
          <p:nvSpPr>
            <p:cNvPr id="5" name="TextBox 5">
              <a:extLst>
                <a:ext uri="{FF2B5EF4-FFF2-40B4-BE49-F238E27FC236}">
                  <a16:creationId xmlns:a16="http://schemas.microsoft.com/office/drawing/2014/main" id="{4B86A649-080A-CD05-F834-CC84ADF465D4}"/>
                </a:ext>
              </a:extLst>
            </p:cNvPr>
            <p:cNvSpPr txBox="1"/>
            <p:nvPr/>
          </p:nvSpPr>
          <p:spPr>
            <a:xfrm>
              <a:off x="101600" y="-47625"/>
              <a:ext cx="1551648" cy="248316"/>
            </a:xfrm>
            <a:prstGeom prst="rect">
              <a:avLst/>
            </a:prstGeom>
          </p:spPr>
          <p:txBody>
            <a:bodyPr lIns="50800" tIns="50800" rIns="50800" bIns="50800" rtlCol="0" anchor="ctr"/>
            <a:lstStyle/>
            <a:p>
              <a:pPr algn="ctr">
                <a:lnSpc>
                  <a:spcPts val="2940"/>
                </a:lnSpc>
              </a:pPr>
              <a:endParaRPr/>
            </a:p>
          </p:txBody>
        </p:sp>
      </p:grpSp>
      <p:grpSp>
        <p:nvGrpSpPr>
          <p:cNvPr id="6" name="Group 6">
            <a:extLst>
              <a:ext uri="{FF2B5EF4-FFF2-40B4-BE49-F238E27FC236}">
                <a16:creationId xmlns:a16="http://schemas.microsoft.com/office/drawing/2014/main" id="{BFFDF907-FC51-848F-A4B2-3080A402AE4E}"/>
              </a:ext>
            </a:extLst>
          </p:cNvPr>
          <p:cNvGrpSpPr/>
          <p:nvPr/>
        </p:nvGrpSpPr>
        <p:grpSpPr>
          <a:xfrm rot="-10800000">
            <a:off x="12801600" y="9525000"/>
            <a:ext cx="6662939" cy="762000"/>
            <a:chOff x="0" y="0"/>
            <a:chExt cx="1754848" cy="200691"/>
          </a:xfrm>
        </p:grpSpPr>
        <p:sp>
          <p:nvSpPr>
            <p:cNvPr id="7" name="Freeform 7">
              <a:extLst>
                <a:ext uri="{FF2B5EF4-FFF2-40B4-BE49-F238E27FC236}">
                  <a16:creationId xmlns:a16="http://schemas.microsoft.com/office/drawing/2014/main" id="{C031EEE6-FAB6-1605-4D51-FAEB0E5D9101}"/>
                </a:ext>
              </a:extLst>
            </p:cNvPr>
            <p:cNvSpPr/>
            <p:nvPr/>
          </p:nvSpPr>
          <p:spPr>
            <a:xfrm>
              <a:off x="0" y="0"/>
              <a:ext cx="1754848" cy="200691"/>
            </a:xfrm>
            <a:custGeom>
              <a:avLst/>
              <a:gdLst/>
              <a:ahLst/>
              <a:cxnLst/>
              <a:rect l="l" t="t" r="r" b="b"/>
              <a:pathLst>
                <a:path w="1754848" h="200691">
                  <a:moveTo>
                    <a:pt x="203200" y="0"/>
                  </a:moveTo>
                  <a:lnTo>
                    <a:pt x="1754848" y="0"/>
                  </a:lnTo>
                  <a:lnTo>
                    <a:pt x="1551648" y="200691"/>
                  </a:lnTo>
                  <a:lnTo>
                    <a:pt x="0" y="200691"/>
                  </a:lnTo>
                  <a:lnTo>
                    <a:pt x="203200" y="0"/>
                  </a:lnTo>
                  <a:close/>
                </a:path>
              </a:pathLst>
            </a:custGeom>
            <a:solidFill>
              <a:srgbClr val="255C8C"/>
            </a:solidFill>
          </p:spPr>
        </p:sp>
        <p:sp>
          <p:nvSpPr>
            <p:cNvPr id="8" name="TextBox 8">
              <a:extLst>
                <a:ext uri="{FF2B5EF4-FFF2-40B4-BE49-F238E27FC236}">
                  <a16:creationId xmlns:a16="http://schemas.microsoft.com/office/drawing/2014/main" id="{5D2784C4-2057-1E70-1F3A-CC2E3968D55F}"/>
                </a:ext>
              </a:extLst>
            </p:cNvPr>
            <p:cNvSpPr txBox="1"/>
            <p:nvPr/>
          </p:nvSpPr>
          <p:spPr>
            <a:xfrm>
              <a:off x="101600" y="-47625"/>
              <a:ext cx="1551648" cy="248316"/>
            </a:xfrm>
            <a:prstGeom prst="rect">
              <a:avLst/>
            </a:prstGeom>
          </p:spPr>
          <p:txBody>
            <a:bodyPr lIns="50800" tIns="50800" rIns="50800" bIns="50800" rtlCol="0" anchor="ctr"/>
            <a:lstStyle/>
            <a:p>
              <a:pPr algn="ctr">
                <a:lnSpc>
                  <a:spcPts val="2940"/>
                </a:lnSpc>
              </a:pPr>
              <a:endParaRPr/>
            </a:p>
          </p:txBody>
        </p:sp>
      </p:grpSp>
      <p:sp>
        <p:nvSpPr>
          <p:cNvPr id="12" name="TextBox 12">
            <a:extLst>
              <a:ext uri="{FF2B5EF4-FFF2-40B4-BE49-F238E27FC236}">
                <a16:creationId xmlns:a16="http://schemas.microsoft.com/office/drawing/2014/main" id="{F810DEAC-6BF7-5F45-9741-177563E1E3E2}"/>
              </a:ext>
            </a:extLst>
          </p:cNvPr>
          <p:cNvSpPr txBox="1"/>
          <p:nvPr/>
        </p:nvSpPr>
        <p:spPr>
          <a:xfrm>
            <a:off x="599364" y="1109551"/>
            <a:ext cx="8468436" cy="1974900"/>
          </a:xfrm>
          <a:prstGeom prst="rect">
            <a:avLst/>
          </a:prstGeom>
        </p:spPr>
        <p:txBody>
          <a:bodyPr wrap="square" lIns="0" tIns="0" rIns="0" bIns="0" rtlCol="0" anchor="t">
            <a:spAutoFit/>
          </a:bodyPr>
          <a:lstStyle/>
          <a:p>
            <a:pPr>
              <a:lnSpc>
                <a:spcPts val="7700"/>
              </a:lnSpc>
            </a:pPr>
            <a:r>
              <a:rPr lang="en-US" sz="6000" b="1" dirty="0">
                <a:solidFill>
                  <a:srgbClr val="255C8C"/>
                </a:solidFill>
                <a:latin typeface="Open Sans 1 Bold"/>
                <a:ea typeface="Open Sans 1 Bold"/>
                <a:cs typeface="Open Sans 1 Bold"/>
                <a:sym typeface="Open Sans 1 Bold"/>
              </a:rPr>
              <a:t>01. SSIS (DIM Tables) </a:t>
            </a:r>
          </a:p>
          <a:p>
            <a:pPr algn="l">
              <a:lnSpc>
                <a:spcPts val="7700"/>
              </a:lnSpc>
            </a:pPr>
            <a:endParaRPr lang="en-US" sz="6000" b="1" dirty="0">
              <a:solidFill>
                <a:srgbClr val="255C8C"/>
              </a:solidFill>
              <a:latin typeface="HK Grotesk Bold"/>
              <a:ea typeface="HK Grotesk Bold"/>
              <a:cs typeface="HK Grotesk Bold"/>
              <a:sym typeface="HK Grotesk Bold"/>
            </a:endParaRPr>
          </a:p>
        </p:txBody>
      </p:sp>
      <p:pic>
        <p:nvPicPr>
          <p:cNvPr id="9" name="Picture 8">
            <a:extLst>
              <a:ext uri="{FF2B5EF4-FFF2-40B4-BE49-F238E27FC236}">
                <a16:creationId xmlns:a16="http://schemas.microsoft.com/office/drawing/2014/main" id="{ED824A94-E2AB-6833-7F55-0600DEE855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20202" y="2308613"/>
            <a:ext cx="8991598" cy="7330687"/>
          </a:xfrm>
          <a:prstGeom prst="rect">
            <a:avLst/>
          </a:prstGeom>
        </p:spPr>
      </p:pic>
      <p:pic>
        <p:nvPicPr>
          <p:cNvPr id="14" name="Picture 13">
            <a:extLst>
              <a:ext uri="{FF2B5EF4-FFF2-40B4-BE49-F238E27FC236}">
                <a16:creationId xmlns:a16="http://schemas.microsoft.com/office/drawing/2014/main" id="{7102DD34-AD9D-A02F-6B85-5AD99D9558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9844" y="2308612"/>
            <a:ext cx="8590358" cy="7330687"/>
          </a:xfrm>
          <a:prstGeom prst="rect">
            <a:avLst/>
          </a:prstGeom>
        </p:spPr>
      </p:pic>
    </p:spTree>
    <p:extLst>
      <p:ext uri="{BB962C8B-B14F-4D97-AF65-F5344CB8AC3E}">
        <p14:creationId xmlns:p14="http://schemas.microsoft.com/office/powerpoint/2010/main" val="35633291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B4DEE3-77D8-9E07-CEA6-AEF3BA2DAAC6}"/>
            </a:ext>
          </a:extLst>
        </p:cNvPr>
        <p:cNvGrpSpPr/>
        <p:nvPr/>
      </p:nvGrpSpPr>
      <p:grpSpPr>
        <a:xfrm>
          <a:off x="0" y="0"/>
          <a:ext cx="0" cy="0"/>
          <a:chOff x="0" y="0"/>
          <a:chExt cx="0" cy="0"/>
        </a:xfrm>
      </p:grpSpPr>
      <p:grpSp>
        <p:nvGrpSpPr>
          <p:cNvPr id="3" name="Group 3">
            <a:extLst>
              <a:ext uri="{FF2B5EF4-FFF2-40B4-BE49-F238E27FC236}">
                <a16:creationId xmlns:a16="http://schemas.microsoft.com/office/drawing/2014/main" id="{8D713D9A-9DBE-F0C8-86CA-86CEFB5126D4}"/>
              </a:ext>
            </a:extLst>
          </p:cNvPr>
          <p:cNvGrpSpPr/>
          <p:nvPr/>
        </p:nvGrpSpPr>
        <p:grpSpPr>
          <a:xfrm>
            <a:off x="-1345187" y="0"/>
            <a:ext cx="6662939" cy="762000"/>
            <a:chOff x="0" y="0"/>
            <a:chExt cx="1754848" cy="200691"/>
          </a:xfrm>
        </p:grpSpPr>
        <p:sp>
          <p:nvSpPr>
            <p:cNvPr id="4" name="Freeform 4">
              <a:extLst>
                <a:ext uri="{FF2B5EF4-FFF2-40B4-BE49-F238E27FC236}">
                  <a16:creationId xmlns:a16="http://schemas.microsoft.com/office/drawing/2014/main" id="{78C358E1-CFDD-B6B5-EDA5-6CDF20CF9A8A}"/>
                </a:ext>
              </a:extLst>
            </p:cNvPr>
            <p:cNvSpPr/>
            <p:nvPr/>
          </p:nvSpPr>
          <p:spPr>
            <a:xfrm>
              <a:off x="0" y="0"/>
              <a:ext cx="1754848" cy="200691"/>
            </a:xfrm>
            <a:custGeom>
              <a:avLst/>
              <a:gdLst/>
              <a:ahLst/>
              <a:cxnLst/>
              <a:rect l="l" t="t" r="r" b="b"/>
              <a:pathLst>
                <a:path w="1754848" h="200691">
                  <a:moveTo>
                    <a:pt x="203200" y="0"/>
                  </a:moveTo>
                  <a:lnTo>
                    <a:pt x="1754848" y="0"/>
                  </a:lnTo>
                  <a:lnTo>
                    <a:pt x="1551648" y="200691"/>
                  </a:lnTo>
                  <a:lnTo>
                    <a:pt x="0" y="200691"/>
                  </a:lnTo>
                  <a:lnTo>
                    <a:pt x="203200" y="0"/>
                  </a:lnTo>
                  <a:close/>
                </a:path>
              </a:pathLst>
            </a:custGeom>
            <a:solidFill>
              <a:srgbClr val="255C8C"/>
            </a:solidFill>
          </p:spPr>
        </p:sp>
        <p:sp>
          <p:nvSpPr>
            <p:cNvPr id="5" name="TextBox 5">
              <a:extLst>
                <a:ext uri="{FF2B5EF4-FFF2-40B4-BE49-F238E27FC236}">
                  <a16:creationId xmlns:a16="http://schemas.microsoft.com/office/drawing/2014/main" id="{9F1F0266-94F1-623A-FAB2-A96808E6AF0A}"/>
                </a:ext>
              </a:extLst>
            </p:cNvPr>
            <p:cNvSpPr txBox="1"/>
            <p:nvPr/>
          </p:nvSpPr>
          <p:spPr>
            <a:xfrm>
              <a:off x="101600" y="-47625"/>
              <a:ext cx="1551648" cy="248316"/>
            </a:xfrm>
            <a:prstGeom prst="rect">
              <a:avLst/>
            </a:prstGeom>
          </p:spPr>
          <p:txBody>
            <a:bodyPr lIns="50800" tIns="50800" rIns="50800" bIns="50800" rtlCol="0" anchor="ctr"/>
            <a:lstStyle/>
            <a:p>
              <a:pPr algn="ctr">
                <a:lnSpc>
                  <a:spcPts val="2940"/>
                </a:lnSpc>
              </a:pPr>
              <a:endParaRPr/>
            </a:p>
          </p:txBody>
        </p:sp>
      </p:grpSp>
      <p:grpSp>
        <p:nvGrpSpPr>
          <p:cNvPr id="6" name="Group 6">
            <a:extLst>
              <a:ext uri="{FF2B5EF4-FFF2-40B4-BE49-F238E27FC236}">
                <a16:creationId xmlns:a16="http://schemas.microsoft.com/office/drawing/2014/main" id="{526CD3BE-B6BE-B998-77A0-F442B42631D7}"/>
              </a:ext>
            </a:extLst>
          </p:cNvPr>
          <p:cNvGrpSpPr/>
          <p:nvPr/>
        </p:nvGrpSpPr>
        <p:grpSpPr>
          <a:xfrm rot="-10800000">
            <a:off x="12801600" y="9525000"/>
            <a:ext cx="6662939" cy="762000"/>
            <a:chOff x="0" y="0"/>
            <a:chExt cx="1754848" cy="200691"/>
          </a:xfrm>
        </p:grpSpPr>
        <p:sp>
          <p:nvSpPr>
            <p:cNvPr id="7" name="Freeform 7">
              <a:extLst>
                <a:ext uri="{FF2B5EF4-FFF2-40B4-BE49-F238E27FC236}">
                  <a16:creationId xmlns:a16="http://schemas.microsoft.com/office/drawing/2014/main" id="{6599D8EF-C939-2C25-5389-AF72DF0FCB92}"/>
                </a:ext>
              </a:extLst>
            </p:cNvPr>
            <p:cNvSpPr/>
            <p:nvPr/>
          </p:nvSpPr>
          <p:spPr>
            <a:xfrm>
              <a:off x="0" y="0"/>
              <a:ext cx="1754848" cy="200691"/>
            </a:xfrm>
            <a:custGeom>
              <a:avLst/>
              <a:gdLst/>
              <a:ahLst/>
              <a:cxnLst/>
              <a:rect l="l" t="t" r="r" b="b"/>
              <a:pathLst>
                <a:path w="1754848" h="200691">
                  <a:moveTo>
                    <a:pt x="203200" y="0"/>
                  </a:moveTo>
                  <a:lnTo>
                    <a:pt x="1754848" y="0"/>
                  </a:lnTo>
                  <a:lnTo>
                    <a:pt x="1551648" y="200691"/>
                  </a:lnTo>
                  <a:lnTo>
                    <a:pt x="0" y="200691"/>
                  </a:lnTo>
                  <a:lnTo>
                    <a:pt x="203200" y="0"/>
                  </a:lnTo>
                  <a:close/>
                </a:path>
              </a:pathLst>
            </a:custGeom>
            <a:solidFill>
              <a:srgbClr val="255C8C"/>
            </a:solidFill>
          </p:spPr>
        </p:sp>
        <p:sp>
          <p:nvSpPr>
            <p:cNvPr id="8" name="TextBox 8">
              <a:extLst>
                <a:ext uri="{FF2B5EF4-FFF2-40B4-BE49-F238E27FC236}">
                  <a16:creationId xmlns:a16="http://schemas.microsoft.com/office/drawing/2014/main" id="{1A018524-FE3A-A68C-433D-3D939B72AF4B}"/>
                </a:ext>
              </a:extLst>
            </p:cNvPr>
            <p:cNvSpPr txBox="1"/>
            <p:nvPr/>
          </p:nvSpPr>
          <p:spPr>
            <a:xfrm>
              <a:off x="101600" y="-47625"/>
              <a:ext cx="1551648" cy="248316"/>
            </a:xfrm>
            <a:prstGeom prst="rect">
              <a:avLst/>
            </a:prstGeom>
          </p:spPr>
          <p:txBody>
            <a:bodyPr lIns="50800" tIns="50800" rIns="50800" bIns="50800" rtlCol="0" anchor="ctr"/>
            <a:lstStyle/>
            <a:p>
              <a:pPr algn="ctr">
                <a:lnSpc>
                  <a:spcPts val="2940"/>
                </a:lnSpc>
              </a:pPr>
              <a:endParaRPr/>
            </a:p>
          </p:txBody>
        </p:sp>
      </p:grpSp>
      <p:sp>
        <p:nvSpPr>
          <p:cNvPr id="12" name="TextBox 12">
            <a:extLst>
              <a:ext uri="{FF2B5EF4-FFF2-40B4-BE49-F238E27FC236}">
                <a16:creationId xmlns:a16="http://schemas.microsoft.com/office/drawing/2014/main" id="{64DB1D9E-C615-F6BA-BE07-412380220E5C}"/>
              </a:ext>
            </a:extLst>
          </p:cNvPr>
          <p:cNvSpPr txBox="1"/>
          <p:nvPr/>
        </p:nvSpPr>
        <p:spPr>
          <a:xfrm>
            <a:off x="599364" y="1109551"/>
            <a:ext cx="8468436" cy="1974900"/>
          </a:xfrm>
          <a:prstGeom prst="rect">
            <a:avLst/>
          </a:prstGeom>
        </p:spPr>
        <p:txBody>
          <a:bodyPr wrap="square" lIns="0" tIns="0" rIns="0" bIns="0" rtlCol="0" anchor="t">
            <a:spAutoFit/>
          </a:bodyPr>
          <a:lstStyle/>
          <a:p>
            <a:pPr>
              <a:lnSpc>
                <a:spcPts val="7700"/>
              </a:lnSpc>
            </a:pPr>
            <a:r>
              <a:rPr lang="en-US" sz="6000" b="1" dirty="0">
                <a:solidFill>
                  <a:srgbClr val="255C8C"/>
                </a:solidFill>
                <a:latin typeface="Open Sans 1 Bold"/>
                <a:ea typeface="Open Sans 1 Bold"/>
                <a:cs typeface="Open Sans 1 Bold"/>
                <a:sym typeface="Open Sans 1 Bold"/>
              </a:rPr>
              <a:t>01. SSIS (DIM Tables) </a:t>
            </a:r>
          </a:p>
          <a:p>
            <a:pPr algn="l">
              <a:lnSpc>
                <a:spcPts val="7700"/>
              </a:lnSpc>
            </a:pPr>
            <a:endParaRPr lang="en-US" sz="6000" b="1" dirty="0">
              <a:solidFill>
                <a:srgbClr val="255C8C"/>
              </a:solidFill>
              <a:latin typeface="HK Grotesk Bold"/>
              <a:ea typeface="HK Grotesk Bold"/>
              <a:cs typeface="HK Grotesk Bold"/>
              <a:sym typeface="HK Grotesk Bold"/>
            </a:endParaRPr>
          </a:p>
        </p:txBody>
      </p:sp>
      <p:pic>
        <p:nvPicPr>
          <p:cNvPr id="10" name="Picture 9">
            <a:extLst>
              <a:ext uri="{FF2B5EF4-FFF2-40B4-BE49-F238E27FC236}">
                <a16:creationId xmlns:a16="http://schemas.microsoft.com/office/drawing/2014/main" id="{E9C609A7-D2F5-5699-22A3-919E1D00E1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84736" y="2285751"/>
            <a:ext cx="9003264" cy="7353549"/>
          </a:xfrm>
          <a:prstGeom prst="rect">
            <a:avLst/>
          </a:prstGeom>
        </p:spPr>
      </p:pic>
      <p:pic>
        <p:nvPicPr>
          <p:cNvPr id="13" name="Picture 12">
            <a:extLst>
              <a:ext uri="{FF2B5EF4-FFF2-40B4-BE49-F238E27FC236}">
                <a16:creationId xmlns:a16="http://schemas.microsoft.com/office/drawing/2014/main" id="{B57645C6-2621-5C3B-E7F1-8A7070B53D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6290" y="2285751"/>
            <a:ext cx="8638446" cy="7353548"/>
          </a:xfrm>
          <a:prstGeom prst="rect">
            <a:avLst/>
          </a:prstGeom>
        </p:spPr>
      </p:pic>
    </p:spTree>
    <p:extLst>
      <p:ext uri="{BB962C8B-B14F-4D97-AF65-F5344CB8AC3E}">
        <p14:creationId xmlns:p14="http://schemas.microsoft.com/office/powerpoint/2010/main" val="20694744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45B19E-BE32-462A-8479-2D655B0BE6DB}"/>
            </a:ext>
          </a:extLst>
        </p:cNvPr>
        <p:cNvGrpSpPr/>
        <p:nvPr/>
      </p:nvGrpSpPr>
      <p:grpSpPr>
        <a:xfrm>
          <a:off x="0" y="0"/>
          <a:ext cx="0" cy="0"/>
          <a:chOff x="0" y="0"/>
          <a:chExt cx="0" cy="0"/>
        </a:xfrm>
      </p:grpSpPr>
      <p:grpSp>
        <p:nvGrpSpPr>
          <p:cNvPr id="3" name="Group 3">
            <a:extLst>
              <a:ext uri="{FF2B5EF4-FFF2-40B4-BE49-F238E27FC236}">
                <a16:creationId xmlns:a16="http://schemas.microsoft.com/office/drawing/2014/main" id="{FFB5038B-F017-8F9D-4771-D72C3B0146E9}"/>
              </a:ext>
            </a:extLst>
          </p:cNvPr>
          <p:cNvGrpSpPr/>
          <p:nvPr/>
        </p:nvGrpSpPr>
        <p:grpSpPr>
          <a:xfrm>
            <a:off x="-1345187" y="0"/>
            <a:ext cx="6662939" cy="762000"/>
            <a:chOff x="0" y="0"/>
            <a:chExt cx="1754848" cy="200691"/>
          </a:xfrm>
        </p:grpSpPr>
        <p:sp>
          <p:nvSpPr>
            <p:cNvPr id="4" name="Freeform 4">
              <a:extLst>
                <a:ext uri="{FF2B5EF4-FFF2-40B4-BE49-F238E27FC236}">
                  <a16:creationId xmlns:a16="http://schemas.microsoft.com/office/drawing/2014/main" id="{98ECBE24-5CB4-73AA-FC9C-15607B3C95D1}"/>
                </a:ext>
              </a:extLst>
            </p:cNvPr>
            <p:cNvSpPr/>
            <p:nvPr/>
          </p:nvSpPr>
          <p:spPr>
            <a:xfrm>
              <a:off x="0" y="0"/>
              <a:ext cx="1754848" cy="200691"/>
            </a:xfrm>
            <a:custGeom>
              <a:avLst/>
              <a:gdLst/>
              <a:ahLst/>
              <a:cxnLst/>
              <a:rect l="l" t="t" r="r" b="b"/>
              <a:pathLst>
                <a:path w="1754848" h="200691">
                  <a:moveTo>
                    <a:pt x="203200" y="0"/>
                  </a:moveTo>
                  <a:lnTo>
                    <a:pt x="1754848" y="0"/>
                  </a:lnTo>
                  <a:lnTo>
                    <a:pt x="1551648" y="200691"/>
                  </a:lnTo>
                  <a:lnTo>
                    <a:pt x="0" y="200691"/>
                  </a:lnTo>
                  <a:lnTo>
                    <a:pt x="203200" y="0"/>
                  </a:lnTo>
                  <a:close/>
                </a:path>
              </a:pathLst>
            </a:custGeom>
            <a:solidFill>
              <a:srgbClr val="255C8C"/>
            </a:solidFill>
          </p:spPr>
        </p:sp>
        <p:sp>
          <p:nvSpPr>
            <p:cNvPr id="5" name="TextBox 5">
              <a:extLst>
                <a:ext uri="{FF2B5EF4-FFF2-40B4-BE49-F238E27FC236}">
                  <a16:creationId xmlns:a16="http://schemas.microsoft.com/office/drawing/2014/main" id="{3E7B5C12-7AF6-3F1C-9928-FFAAA009B2FA}"/>
                </a:ext>
              </a:extLst>
            </p:cNvPr>
            <p:cNvSpPr txBox="1"/>
            <p:nvPr/>
          </p:nvSpPr>
          <p:spPr>
            <a:xfrm>
              <a:off x="101600" y="-47625"/>
              <a:ext cx="1551648" cy="248316"/>
            </a:xfrm>
            <a:prstGeom prst="rect">
              <a:avLst/>
            </a:prstGeom>
          </p:spPr>
          <p:txBody>
            <a:bodyPr lIns="50800" tIns="50800" rIns="50800" bIns="50800" rtlCol="0" anchor="ctr"/>
            <a:lstStyle/>
            <a:p>
              <a:pPr algn="ctr">
                <a:lnSpc>
                  <a:spcPts val="2940"/>
                </a:lnSpc>
              </a:pPr>
              <a:endParaRPr/>
            </a:p>
          </p:txBody>
        </p:sp>
      </p:grpSp>
      <p:grpSp>
        <p:nvGrpSpPr>
          <p:cNvPr id="6" name="Group 6">
            <a:extLst>
              <a:ext uri="{FF2B5EF4-FFF2-40B4-BE49-F238E27FC236}">
                <a16:creationId xmlns:a16="http://schemas.microsoft.com/office/drawing/2014/main" id="{5C6DFF0C-2504-AEC2-E1F1-5C0A46B3B041}"/>
              </a:ext>
            </a:extLst>
          </p:cNvPr>
          <p:cNvGrpSpPr/>
          <p:nvPr/>
        </p:nvGrpSpPr>
        <p:grpSpPr>
          <a:xfrm rot="-10800000">
            <a:off x="12801600" y="9525000"/>
            <a:ext cx="6662939" cy="762000"/>
            <a:chOff x="0" y="0"/>
            <a:chExt cx="1754848" cy="200691"/>
          </a:xfrm>
        </p:grpSpPr>
        <p:sp>
          <p:nvSpPr>
            <p:cNvPr id="7" name="Freeform 7">
              <a:extLst>
                <a:ext uri="{FF2B5EF4-FFF2-40B4-BE49-F238E27FC236}">
                  <a16:creationId xmlns:a16="http://schemas.microsoft.com/office/drawing/2014/main" id="{8427A846-1F8F-A8E1-0170-31B749DA9F0D}"/>
                </a:ext>
              </a:extLst>
            </p:cNvPr>
            <p:cNvSpPr/>
            <p:nvPr/>
          </p:nvSpPr>
          <p:spPr>
            <a:xfrm>
              <a:off x="0" y="0"/>
              <a:ext cx="1754848" cy="200691"/>
            </a:xfrm>
            <a:custGeom>
              <a:avLst/>
              <a:gdLst/>
              <a:ahLst/>
              <a:cxnLst/>
              <a:rect l="l" t="t" r="r" b="b"/>
              <a:pathLst>
                <a:path w="1754848" h="200691">
                  <a:moveTo>
                    <a:pt x="203200" y="0"/>
                  </a:moveTo>
                  <a:lnTo>
                    <a:pt x="1754848" y="0"/>
                  </a:lnTo>
                  <a:lnTo>
                    <a:pt x="1551648" y="200691"/>
                  </a:lnTo>
                  <a:lnTo>
                    <a:pt x="0" y="200691"/>
                  </a:lnTo>
                  <a:lnTo>
                    <a:pt x="203200" y="0"/>
                  </a:lnTo>
                  <a:close/>
                </a:path>
              </a:pathLst>
            </a:custGeom>
            <a:solidFill>
              <a:srgbClr val="255C8C"/>
            </a:solidFill>
          </p:spPr>
        </p:sp>
        <p:sp>
          <p:nvSpPr>
            <p:cNvPr id="8" name="TextBox 8">
              <a:extLst>
                <a:ext uri="{FF2B5EF4-FFF2-40B4-BE49-F238E27FC236}">
                  <a16:creationId xmlns:a16="http://schemas.microsoft.com/office/drawing/2014/main" id="{103535F4-76FC-CFC7-CCCF-972FD380935A}"/>
                </a:ext>
              </a:extLst>
            </p:cNvPr>
            <p:cNvSpPr txBox="1"/>
            <p:nvPr/>
          </p:nvSpPr>
          <p:spPr>
            <a:xfrm>
              <a:off x="101600" y="-47625"/>
              <a:ext cx="1551648" cy="248316"/>
            </a:xfrm>
            <a:prstGeom prst="rect">
              <a:avLst/>
            </a:prstGeom>
          </p:spPr>
          <p:txBody>
            <a:bodyPr lIns="50800" tIns="50800" rIns="50800" bIns="50800" rtlCol="0" anchor="ctr"/>
            <a:lstStyle/>
            <a:p>
              <a:pPr algn="ctr">
                <a:lnSpc>
                  <a:spcPts val="2940"/>
                </a:lnSpc>
              </a:pPr>
              <a:endParaRPr/>
            </a:p>
          </p:txBody>
        </p:sp>
      </p:grpSp>
      <p:sp>
        <p:nvSpPr>
          <p:cNvPr id="12" name="TextBox 12">
            <a:extLst>
              <a:ext uri="{FF2B5EF4-FFF2-40B4-BE49-F238E27FC236}">
                <a16:creationId xmlns:a16="http://schemas.microsoft.com/office/drawing/2014/main" id="{6DD298F8-C405-06A6-1FBA-6B02032C9AA2}"/>
              </a:ext>
            </a:extLst>
          </p:cNvPr>
          <p:cNvSpPr txBox="1"/>
          <p:nvPr/>
        </p:nvSpPr>
        <p:spPr>
          <a:xfrm>
            <a:off x="599364" y="1109551"/>
            <a:ext cx="8468436" cy="1974900"/>
          </a:xfrm>
          <a:prstGeom prst="rect">
            <a:avLst/>
          </a:prstGeom>
        </p:spPr>
        <p:txBody>
          <a:bodyPr wrap="square" lIns="0" tIns="0" rIns="0" bIns="0" rtlCol="0" anchor="t">
            <a:spAutoFit/>
          </a:bodyPr>
          <a:lstStyle/>
          <a:p>
            <a:pPr>
              <a:lnSpc>
                <a:spcPts val="7700"/>
              </a:lnSpc>
            </a:pPr>
            <a:r>
              <a:rPr lang="en-US" sz="6000" b="1" dirty="0">
                <a:solidFill>
                  <a:srgbClr val="255C8C"/>
                </a:solidFill>
                <a:latin typeface="Open Sans 1 Bold"/>
                <a:ea typeface="Open Sans 1 Bold"/>
                <a:cs typeface="Open Sans 1 Bold"/>
                <a:sym typeface="Open Sans 1 Bold"/>
              </a:rPr>
              <a:t>01. SSIS (Fact Tables) </a:t>
            </a:r>
          </a:p>
          <a:p>
            <a:pPr algn="l">
              <a:lnSpc>
                <a:spcPts val="7700"/>
              </a:lnSpc>
            </a:pPr>
            <a:endParaRPr lang="en-US" sz="6000" b="1" dirty="0">
              <a:solidFill>
                <a:srgbClr val="255C8C"/>
              </a:solidFill>
              <a:latin typeface="HK Grotesk Bold"/>
              <a:ea typeface="HK Grotesk Bold"/>
              <a:cs typeface="HK Grotesk Bold"/>
              <a:sym typeface="HK Grotesk Bold"/>
            </a:endParaRPr>
          </a:p>
        </p:txBody>
      </p:sp>
      <p:pic>
        <p:nvPicPr>
          <p:cNvPr id="9" name="Picture 8">
            <a:extLst>
              <a:ext uri="{FF2B5EF4-FFF2-40B4-BE49-F238E27FC236}">
                <a16:creationId xmlns:a16="http://schemas.microsoft.com/office/drawing/2014/main" id="{46E0C2DB-92AD-7586-6C94-4555A5648B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9365" y="2171700"/>
            <a:ext cx="17559742" cy="7620000"/>
          </a:xfrm>
          <a:prstGeom prst="rect">
            <a:avLst/>
          </a:prstGeom>
        </p:spPr>
      </p:pic>
    </p:spTree>
    <p:extLst>
      <p:ext uri="{BB962C8B-B14F-4D97-AF65-F5344CB8AC3E}">
        <p14:creationId xmlns:p14="http://schemas.microsoft.com/office/powerpoint/2010/main" val="26205960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4BCF7C-0347-868B-914F-7C35C99066B0}"/>
            </a:ext>
          </a:extLst>
        </p:cNvPr>
        <p:cNvGrpSpPr/>
        <p:nvPr/>
      </p:nvGrpSpPr>
      <p:grpSpPr>
        <a:xfrm>
          <a:off x="0" y="0"/>
          <a:ext cx="0" cy="0"/>
          <a:chOff x="0" y="0"/>
          <a:chExt cx="0" cy="0"/>
        </a:xfrm>
      </p:grpSpPr>
      <p:grpSp>
        <p:nvGrpSpPr>
          <p:cNvPr id="3" name="Group 3">
            <a:extLst>
              <a:ext uri="{FF2B5EF4-FFF2-40B4-BE49-F238E27FC236}">
                <a16:creationId xmlns:a16="http://schemas.microsoft.com/office/drawing/2014/main" id="{005D3DCC-668E-7549-7552-56380B378AB9}"/>
              </a:ext>
            </a:extLst>
          </p:cNvPr>
          <p:cNvGrpSpPr/>
          <p:nvPr/>
        </p:nvGrpSpPr>
        <p:grpSpPr>
          <a:xfrm>
            <a:off x="-1345187" y="0"/>
            <a:ext cx="6662939" cy="762000"/>
            <a:chOff x="0" y="0"/>
            <a:chExt cx="1754848" cy="200691"/>
          </a:xfrm>
        </p:grpSpPr>
        <p:sp>
          <p:nvSpPr>
            <p:cNvPr id="4" name="Freeform 4">
              <a:extLst>
                <a:ext uri="{FF2B5EF4-FFF2-40B4-BE49-F238E27FC236}">
                  <a16:creationId xmlns:a16="http://schemas.microsoft.com/office/drawing/2014/main" id="{AC36FB57-ED6A-62D8-6366-D453D12F7BC6}"/>
                </a:ext>
              </a:extLst>
            </p:cNvPr>
            <p:cNvSpPr/>
            <p:nvPr/>
          </p:nvSpPr>
          <p:spPr>
            <a:xfrm>
              <a:off x="0" y="0"/>
              <a:ext cx="1754848" cy="200691"/>
            </a:xfrm>
            <a:custGeom>
              <a:avLst/>
              <a:gdLst/>
              <a:ahLst/>
              <a:cxnLst/>
              <a:rect l="l" t="t" r="r" b="b"/>
              <a:pathLst>
                <a:path w="1754848" h="200691">
                  <a:moveTo>
                    <a:pt x="203200" y="0"/>
                  </a:moveTo>
                  <a:lnTo>
                    <a:pt x="1754848" y="0"/>
                  </a:lnTo>
                  <a:lnTo>
                    <a:pt x="1551648" y="200691"/>
                  </a:lnTo>
                  <a:lnTo>
                    <a:pt x="0" y="200691"/>
                  </a:lnTo>
                  <a:lnTo>
                    <a:pt x="203200" y="0"/>
                  </a:lnTo>
                  <a:close/>
                </a:path>
              </a:pathLst>
            </a:custGeom>
            <a:solidFill>
              <a:srgbClr val="255C8C"/>
            </a:solidFill>
          </p:spPr>
        </p:sp>
        <p:sp>
          <p:nvSpPr>
            <p:cNvPr id="5" name="TextBox 5">
              <a:extLst>
                <a:ext uri="{FF2B5EF4-FFF2-40B4-BE49-F238E27FC236}">
                  <a16:creationId xmlns:a16="http://schemas.microsoft.com/office/drawing/2014/main" id="{FDF2E801-0D1F-A89B-C40D-DF24B2AB4322}"/>
                </a:ext>
              </a:extLst>
            </p:cNvPr>
            <p:cNvSpPr txBox="1"/>
            <p:nvPr/>
          </p:nvSpPr>
          <p:spPr>
            <a:xfrm>
              <a:off x="101600" y="-47625"/>
              <a:ext cx="1551648" cy="248316"/>
            </a:xfrm>
            <a:prstGeom prst="rect">
              <a:avLst/>
            </a:prstGeom>
          </p:spPr>
          <p:txBody>
            <a:bodyPr lIns="50800" tIns="50800" rIns="50800" bIns="50800" rtlCol="0" anchor="ctr"/>
            <a:lstStyle/>
            <a:p>
              <a:pPr algn="ctr">
                <a:lnSpc>
                  <a:spcPts val="2940"/>
                </a:lnSpc>
              </a:pPr>
              <a:endParaRPr/>
            </a:p>
          </p:txBody>
        </p:sp>
      </p:grpSp>
      <p:grpSp>
        <p:nvGrpSpPr>
          <p:cNvPr id="6" name="Group 6">
            <a:extLst>
              <a:ext uri="{FF2B5EF4-FFF2-40B4-BE49-F238E27FC236}">
                <a16:creationId xmlns:a16="http://schemas.microsoft.com/office/drawing/2014/main" id="{0C0E57A5-B111-5246-C84F-4D52BAC5192E}"/>
              </a:ext>
            </a:extLst>
          </p:cNvPr>
          <p:cNvGrpSpPr/>
          <p:nvPr/>
        </p:nvGrpSpPr>
        <p:grpSpPr>
          <a:xfrm rot="-10800000">
            <a:off x="12801600" y="9525000"/>
            <a:ext cx="6662939" cy="762000"/>
            <a:chOff x="0" y="0"/>
            <a:chExt cx="1754848" cy="200691"/>
          </a:xfrm>
        </p:grpSpPr>
        <p:sp>
          <p:nvSpPr>
            <p:cNvPr id="7" name="Freeform 7">
              <a:extLst>
                <a:ext uri="{FF2B5EF4-FFF2-40B4-BE49-F238E27FC236}">
                  <a16:creationId xmlns:a16="http://schemas.microsoft.com/office/drawing/2014/main" id="{DEE01B3C-BE14-C962-930B-B266E8FE6D73}"/>
                </a:ext>
              </a:extLst>
            </p:cNvPr>
            <p:cNvSpPr/>
            <p:nvPr/>
          </p:nvSpPr>
          <p:spPr>
            <a:xfrm>
              <a:off x="0" y="0"/>
              <a:ext cx="1754848" cy="200691"/>
            </a:xfrm>
            <a:custGeom>
              <a:avLst/>
              <a:gdLst/>
              <a:ahLst/>
              <a:cxnLst/>
              <a:rect l="l" t="t" r="r" b="b"/>
              <a:pathLst>
                <a:path w="1754848" h="200691">
                  <a:moveTo>
                    <a:pt x="203200" y="0"/>
                  </a:moveTo>
                  <a:lnTo>
                    <a:pt x="1754848" y="0"/>
                  </a:lnTo>
                  <a:lnTo>
                    <a:pt x="1551648" y="200691"/>
                  </a:lnTo>
                  <a:lnTo>
                    <a:pt x="0" y="200691"/>
                  </a:lnTo>
                  <a:lnTo>
                    <a:pt x="203200" y="0"/>
                  </a:lnTo>
                  <a:close/>
                </a:path>
              </a:pathLst>
            </a:custGeom>
            <a:solidFill>
              <a:srgbClr val="255C8C"/>
            </a:solidFill>
          </p:spPr>
        </p:sp>
        <p:sp>
          <p:nvSpPr>
            <p:cNvPr id="8" name="TextBox 8">
              <a:extLst>
                <a:ext uri="{FF2B5EF4-FFF2-40B4-BE49-F238E27FC236}">
                  <a16:creationId xmlns:a16="http://schemas.microsoft.com/office/drawing/2014/main" id="{FE265449-0928-F04D-F907-8D2750D78F84}"/>
                </a:ext>
              </a:extLst>
            </p:cNvPr>
            <p:cNvSpPr txBox="1"/>
            <p:nvPr/>
          </p:nvSpPr>
          <p:spPr>
            <a:xfrm>
              <a:off x="101600" y="-47625"/>
              <a:ext cx="1551648" cy="248316"/>
            </a:xfrm>
            <a:prstGeom prst="rect">
              <a:avLst/>
            </a:prstGeom>
          </p:spPr>
          <p:txBody>
            <a:bodyPr lIns="50800" tIns="50800" rIns="50800" bIns="50800" rtlCol="0" anchor="ctr"/>
            <a:lstStyle/>
            <a:p>
              <a:pPr algn="ctr">
                <a:lnSpc>
                  <a:spcPts val="2940"/>
                </a:lnSpc>
              </a:pPr>
              <a:endParaRPr/>
            </a:p>
          </p:txBody>
        </p:sp>
      </p:grpSp>
      <p:sp>
        <p:nvSpPr>
          <p:cNvPr id="12" name="TextBox 12">
            <a:extLst>
              <a:ext uri="{FF2B5EF4-FFF2-40B4-BE49-F238E27FC236}">
                <a16:creationId xmlns:a16="http://schemas.microsoft.com/office/drawing/2014/main" id="{CF5AF9B1-CA62-7E11-83D3-E4896DFD66F9}"/>
              </a:ext>
            </a:extLst>
          </p:cNvPr>
          <p:cNvSpPr txBox="1"/>
          <p:nvPr/>
        </p:nvSpPr>
        <p:spPr>
          <a:xfrm>
            <a:off x="599364" y="1109551"/>
            <a:ext cx="8468436" cy="1974900"/>
          </a:xfrm>
          <a:prstGeom prst="rect">
            <a:avLst/>
          </a:prstGeom>
        </p:spPr>
        <p:txBody>
          <a:bodyPr wrap="square" lIns="0" tIns="0" rIns="0" bIns="0" rtlCol="0" anchor="t">
            <a:spAutoFit/>
          </a:bodyPr>
          <a:lstStyle/>
          <a:p>
            <a:pPr>
              <a:lnSpc>
                <a:spcPts val="7700"/>
              </a:lnSpc>
            </a:pPr>
            <a:r>
              <a:rPr lang="en-US" sz="6000" b="1" dirty="0">
                <a:solidFill>
                  <a:srgbClr val="255C8C"/>
                </a:solidFill>
                <a:latin typeface="Open Sans 1 Bold"/>
                <a:ea typeface="Open Sans 1 Bold"/>
                <a:cs typeface="Open Sans 1 Bold"/>
                <a:sym typeface="Open Sans 1 Bold"/>
              </a:rPr>
              <a:t>01. SSIS (Fact Tables) </a:t>
            </a:r>
          </a:p>
          <a:p>
            <a:pPr algn="l">
              <a:lnSpc>
                <a:spcPts val="7700"/>
              </a:lnSpc>
            </a:pPr>
            <a:endParaRPr lang="en-US" sz="6000" b="1" dirty="0">
              <a:solidFill>
                <a:srgbClr val="255C8C"/>
              </a:solidFill>
              <a:latin typeface="HK Grotesk Bold"/>
              <a:ea typeface="HK Grotesk Bold"/>
              <a:cs typeface="HK Grotesk Bold"/>
              <a:sym typeface="HK Grotesk Bold"/>
            </a:endParaRPr>
          </a:p>
        </p:txBody>
      </p:sp>
      <p:pic>
        <p:nvPicPr>
          <p:cNvPr id="10" name="Picture 9">
            <a:extLst>
              <a:ext uri="{FF2B5EF4-FFF2-40B4-BE49-F238E27FC236}">
                <a16:creationId xmlns:a16="http://schemas.microsoft.com/office/drawing/2014/main" id="{FF4BCFCF-1E5E-9D65-9A69-7BE805FBC2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800" y="1982453"/>
            <a:ext cx="17449800" cy="7809247"/>
          </a:xfrm>
          <a:prstGeom prst="rect">
            <a:avLst/>
          </a:prstGeom>
        </p:spPr>
      </p:pic>
    </p:spTree>
    <p:extLst>
      <p:ext uri="{BB962C8B-B14F-4D97-AF65-F5344CB8AC3E}">
        <p14:creationId xmlns:p14="http://schemas.microsoft.com/office/powerpoint/2010/main" val="26671803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513863-F27D-BE79-5D39-03168DD00835}"/>
            </a:ext>
          </a:extLst>
        </p:cNvPr>
        <p:cNvGrpSpPr/>
        <p:nvPr/>
      </p:nvGrpSpPr>
      <p:grpSpPr>
        <a:xfrm>
          <a:off x="0" y="0"/>
          <a:ext cx="0" cy="0"/>
          <a:chOff x="0" y="0"/>
          <a:chExt cx="0" cy="0"/>
        </a:xfrm>
      </p:grpSpPr>
      <p:grpSp>
        <p:nvGrpSpPr>
          <p:cNvPr id="3" name="Group 3">
            <a:extLst>
              <a:ext uri="{FF2B5EF4-FFF2-40B4-BE49-F238E27FC236}">
                <a16:creationId xmlns:a16="http://schemas.microsoft.com/office/drawing/2014/main" id="{C44FC7BF-7C1C-25EB-E5EC-A3B2A9CBDEE0}"/>
              </a:ext>
            </a:extLst>
          </p:cNvPr>
          <p:cNvGrpSpPr/>
          <p:nvPr/>
        </p:nvGrpSpPr>
        <p:grpSpPr>
          <a:xfrm>
            <a:off x="-1345187" y="0"/>
            <a:ext cx="6662939" cy="762000"/>
            <a:chOff x="0" y="0"/>
            <a:chExt cx="1754848" cy="200691"/>
          </a:xfrm>
        </p:grpSpPr>
        <p:sp>
          <p:nvSpPr>
            <p:cNvPr id="4" name="Freeform 4">
              <a:extLst>
                <a:ext uri="{FF2B5EF4-FFF2-40B4-BE49-F238E27FC236}">
                  <a16:creationId xmlns:a16="http://schemas.microsoft.com/office/drawing/2014/main" id="{3C40BB19-D61A-A6F2-AC7B-A05574F0599A}"/>
                </a:ext>
              </a:extLst>
            </p:cNvPr>
            <p:cNvSpPr/>
            <p:nvPr/>
          </p:nvSpPr>
          <p:spPr>
            <a:xfrm>
              <a:off x="0" y="0"/>
              <a:ext cx="1754848" cy="200691"/>
            </a:xfrm>
            <a:custGeom>
              <a:avLst/>
              <a:gdLst/>
              <a:ahLst/>
              <a:cxnLst/>
              <a:rect l="l" t="t" r="r" b="b"/>
              <a:pathLst>
                <a:path w="1754848" h="200691">
                  <a:moveTo>
                    <a:pt x="203200" y="0"/>
                  </a:moveTo>
                  <a:lnTo>
                    <a:pt x="1754848" y="0"/>
                  </a:lnTo>
                  <a:lnTo>
                    <a:pt x="1551648" y="200691"/>
                  </a:lnTo>
                  <a:lnTo>
                    <a:pt x="0" y="200691"/>
                  </a:lnTo>
                  <a:lnTo>
                    <a:pt x="203200" y="0"/>
                  </a:lnTo>
                  <a:close/>
                </a:path>
              </a:pathLst>
            </a:custGeom>
            <a:solidFill>
              <a:srgbClr val="255C8C"/>
            </a:solidFill>
          </p:spPr>
        </p:sp>
        <p:sp>
          <p:nvSpPr>
            <p:cNvPr id="5" name="TextBox 5">
              <a:extLst>
                <a:ext uri="{FF2B5EF4-FFF2-40B4-BE49-F238E27FC236}">
                  <a16:creationId xmlns:a16="http://schemas.microsoft.com/office/drawing/2014/main" id="{EF5F81C7-776E-FBD5-699D-A1D9A2953F45}"/>
                </a:ext>
              </a:extLst>
            </p:cNvPr>
            <p:cNvSpPr txBox="1"/>
            <p:nvPr/>
          </p:nvSpPr>
          <p:spPr>
            <a:xfrm>
              <a:off x="101600" y="-47625"/>
              <a:ext cx="1551648" cy="248316"/>
            </a:xfrm>
            <a:prstGeom prst="rect">
              <a:avLst/>
            </a:prstGeom>
          </p:spPr>
          <p:txBody>
            <a:bodyPr lIns="50800" tIns="50800" rIns="50800" bIns="50800" rtlCol="0" anchor="ctr"/>
            <a:lstStyle/>
            <a:p>
              <a:pPr algn="ctr">
                <a:lnSpc>
                  <a:spcPts val="2940"/>
                </a:lnSpc>
              </a:pPr>
              <a:endParaRPr/>
            </a:p>
          </p:txBody>
        </p:sp>
      </p:grpSp>
      <p:grpSp>
        <p:nvGrpSpPr>
          <p:cNvPr id="6" name="Group 6">
            <a:extLst>
              <a:ext uri="{FF2B5EF4-FFF2-40B4-BE49-F238E27FC236}">
                <a16:creationId xmlns:a16="http://schemas.microsoft.com/office/drawing/2014/main" id="{753B2785-646F-943F-7432-CC8620E37DD9}"/>
              </a:ext>
            </a:extLst>
          </p:cNvPr>
          <p:cNvGrpSpPr/>
          <p:nvPr/>
        </p:nvGrpSpPr>
        <p:grpSpPr>
          <a:xfrm rot="-10800000">
            <a:off x="12801600" y="9525000"/>
            <a:ext cx="6662939" cy="762000"/>
            <a:chOff x="0" y="0"/>
            <a:chExt cx="1754848" cy="200691"/>
          </a:xfrm>
        </p:grpSpPr>
        <p:sp>
          <p:nvSpPr>
            <p:cNvPr id="7" name="Freeform 7">
              <a:extLst>
                <a:ext uri="{FF2B5EF4-FFF2-40B4-BE49-F238E27FC236}">
                  <a16:creationId xmlns:a16="http://schemas.microsoft.com/office/drawing/2014/main" id="{D54FB1F9-8E0D-82AA-A682-575EB859AEAA}"/>
                </a:ext>
              </a:extLst>
            </p:cNvPr>
            <p:cNvSpPr/>
            <p:nvPr/>
          </p:nvSpPr>
          <p:spPr>
            <a:xfrm>
              <a:off x="0" y="0"/>
              <a:ext cx="1754848" cy="200691"/>
            </a:xfrm>
            <a:custGeom>
              <a:avLst/>
              <a:gdLst/>
              <a:ahLst/>
              <a:cxnLst/>
              <a:rect l="l" t="t" r="r" b="b"/>
              <a:pathLst>
                <a:path w="1754848" h="200691">
                  <a:moveTo>
                    <a:pt x="203200" y="0"/>
                  </a:moveTo>
                  <a:lnTo>
                    <a:pt x="1754848" y="0"/>
                  </a:lnTo>
                  <a:lnTo>
                    <a:pt x="1551648" y="200691"/>
                  </a:lnTo>
                  <a:lnTo>
                    <a:pt x="0" y="200691"/>
                  </a:lnTo>
                  <a:lnTo>
                    <a:pt x="203200" y="0"/>
                  </a:lnTo>
                  <a:close/>
                </a:path>
              </a:pathLst>
            </a:custGeom>
            <a:solidFill>
              <a:srgbClr val="255C8C"/>
            </a:solidFill>
          </p:spPr>
        </p:sp>
        <p:sp>
          <p:nvSpPr>
            <p:cNvPr id="8" name="TextBox 8">
              <a:extLst>
                <a:ext uri="{FF2B5EF4-FFF2-40B4-BE49-F238E27FC236}">
                  <a16:creationId xmlns:a16="http://schemas.microsoft.com/office/drawing/2014/main" id="{69C13489-A3FD-469E-A3F2-98F7D8E52D3C}"/>
                </a:ext>
              </a:extLst>
            </p:cNvPr>
            <p:cNvSpPr txBox="1"/>
            <p:nvPr/>
          </p:nvSpPr>
          <p:spPr>
            <a:xfrm>
              <a:off x="101600" y="-47625"/>
              <a:ext cx="1551648" cy="248316"/>
            </a:xfrm>
            <a:prstGeom prst="rect">
              <a:avLst/>
            </a:prstGeom>
          </p:spPr>
          <p:txBody>
            <a:bodyPr lIns="50800" tIns="50800" rIns="50800" bIns="50800" rtlCol="0" anchor="ctr"/>
            <a:lstStyle/>
            <a:p>
              <a:pPr algn="ctr">
                <a:lnSpc>
                  <a:spcPts val="2940"/>
                </a:lnSpc>
              </a:pPr>
              <a:endParaRPr/>
            </a:p>
          </p:txBody>
        </p:sp>
      </p:grpSp>
      <p:sp>
        <p:nvSpPr>
          <p:cNvPr id="12" name="TextBox 12">
            <a:extLst>
              <a:ext uri="{FF2B5EF4-FFF2-40B4-BE49-F238E27FC236}">
                <a16:creationId xmlns:a16="http://schemas.microsoft.com/office/drawing/2014/main" id="{8C640EBC-2FBA-3ACB-6353-7429661D18F0}"/>
              </a:ext>
            </a:extLst>
          </p:cNvPr>
          <p:cNvSpPr txBox="1"/>
          <p:nvPr/>
        </p:nvSpPr>
        <p:spPr>
          <a:xfrm>
            <a:off x="599364" y="1109551"/>
            <a:ext cx="8468436" cy="1974900"/>
          </a:xfrm>
          <a:prstGeom prst="rect">
            <a:avLst/>
          </a:prstGeom>
        </p:spPr>
        <p:txBody>
          <a:bodyPr wrap="square" lIns="0" tIns="0" rIns="0" bIns="0" rtlCol="0" anchor="t">
            <a:spAutoFit/>
          </a:bodyPr>
          <a:lstStyle/>
          <a:p>
            <a:pPr>
              <a:lnSpc>
                <a:spcPts val="7700"/>
              </a:lnSpc>
            </a:pPr>
            <a:r>
              <a:rPr lang="en-US" sz="6000" b="1" dirty="0">
                <a:solidFill>
                  <a:srgbClr val="255C8C"/>
                </a:solidFill>
                <a:latin typeface="Open Sans 1 Bold"/>
                <a:ea typeface="Open Sans 1 Bold"/>
                <a:cs typeface="Open Sans 1 Bold"/>
                <a:sym typeface="Open Sans 1 Bold"/>
              </a:rPr>
              <a:t>01. SSIS (Fact Tables) </a:t>
            </a:r>
          </a:p>
          <a:p>
            <a:pPr algn="l">
              <a:lnSpc>
                <a:spcPts val="7700"/>
              </a:lnSpc>
            </a:pPr>
            <a:endParaRPr lang="en-US" sz="6000" b="1" dirty="0">
              <a:solidFill>
                <a:srgbClr val="255C8C"/>
              </a:solidFill>
              <a:latin typeface="HK Grotesk Bold"/>
              <a:ea typeface="HK Grotesk Bold"/>
              <a:cs typeface="HK Grotesk Bold"/>
              <a:sym typeface="HK Grotesk Bold"/>
            </a:endParaRPr>
          </a:p>
        </p:txBody>
      </p:sp>
      <p:pic>
        <p:nvPicPr>
          <p:cNvPr id="10" name="Picture 9">
            <a:extLst>
              <a:ext uri="{FF2B5EF4-FFF2-40B4-BE49-F238E27FC236}">
                <a16:creationId xmlns:a16="http://schemas.microsoft.com/office/drawing/2014/main" id="{4E4BC3F4-CDFA-C247-4F96-2D1C7A870A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9364" y="2097001"/>
            <a:ext cx="16850436" cy="7618499"/>
          </a:xfrm>
          <a:prstGeom prst="rect">
            <a:avLst/>
          </a:prstGeom>
        </p:spPr>
      </p:pic>
    </p:spTree>
    <p:extLst>
      <p:ext uri="{BB962C8B-B14F-4D97-AF65-F5344CB8AC3E}">
        <p14:creationId xmlns:p14="http://schemas.microsoft.com/office/powerpoint/2010/main" val="35719572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79F9E9-7BD2-7FE0-F5D1-66CBCE35BDFF}"/>
            </a:ext>
          </a:extLst>
        </p:cNvPr>
        <p:cNvGrpSpPr/>
        <p:nvPr/>
      </p:nvGrpSpPr>
      <p:grpSpPr>
        <a:xfrm>
          <a:off x="0" y="0"/>
          <a:ext cx="0" cy="0"/>
          <a:chOff x="0" y="0"/>
          <a:chExt cx="0" cy="0"/>
        </a:xfrm>
      </p:grpSpPr>
      <p:grpSp>
        <p:nvGrpSpPr>
          <p:cNvPr id="3" name="Group 3">
            <a:extLst>
              <a:ext uri="{FF2B5EF4-FFF2-40B4-BE49-F238E27FC236}">
                <a16:creationId xmlns:a16="http://schemas.microsoft.com/office/drawing/2014/main" id="{650939F7-1B62-D6B5-553B-32494D2E97DD}"/>
              </a:ext>
            </a:extLst>
          </p:cNvPr>
          <p:cNvGrpSpPr/>
          <p:nvPr/>
        </p:nvGrpSpPr>
        <p:grpSpPr>
          <a:xfrm>
            <a:off x="-1345187" y="0"/>
            <a:ext cx="6662939" cy="762000"/>
            <a:chOff x="0" y="0"/>
            <a:chExt cx="1754848" cy="200691"/>
          </a:xfrm>
        </p:grpSpPr>
        <p:sp>
          <p:nvSpPr>
            <p:cNvPr id="4" name="Freeform 4">
              <a:extLst>
                <a:ext uri="{FF2B5EF4-FFF2-40B4-BE49-F238E27FC236}">
                  <a16:creationId xmlns:a16="http://schemas.microsoft.com/office/drawing/2014/main" id="{37089B25-40DE-64C7-B1C8-50B059223180}"/>
                </a:ext>
              </a:extLst>
            </p:cNvPr>
            <p:cNvSpPr/>
            <p:nvPr/>
          </p:nvSpPr>
          <p:spPr>
            <a:xfrm>
              <a:off x="0" y="0"/>
              <a:ext cx="1754848" cy="200691"/>
            </a:xfrm>
            <a:custGeom>
              <a:avLst/>
              <a:gdLst/>
              <a:ahLst/>
              <a:cxnLst/>
              <a:rect l="l" t="t" r="r" b="b"/>
              <a:pathLst>
                <a:path w="1754848" h="200691">
                  <a:moveTo>
                    <a:pt x="203200" y="0"/>
                  </a:moveTo>
                  <a:lnTo>
                    <a:pt x="1754848" y="0"/>
                  </a:lnTo>
                  <a:lnTo>
                    <a:pt x="1551648" y="200691"/>
                  </a:lnTo>
                  <a:lnTo>
                    <a:pt x="0" y="200691"/>
                  </a:lnTo>
                  <a:lnTo>
                    <a:pt x="203200" y="0"/>
                  </a:lnTo>
                  <a:close/>
                </a:path>
              </a:pathLst>
            </a:custGeom>
            <a:solidFill>
              <a:srgbClr val="255C8C"/>
            </a:solidFill>
          </p:spPr>
        </p:sp>
        <p:sp>
          <p:nvSpPr>
            <p:cNvPr id="5" name="TextBox 5">
              <a:extLst>
                <a:ext uri="{FF2B5EF4-FFF2-40B4-BE49-F238E27FC236}">
                  <a16:creationId xmlns:a16="http://schemas.microsoft.com/office/drawing/2014/main" id="{5C3499A4-17A9-AD34-B4C6-011845D490B7}"/>
                </a:ext>
              </a:extLst>
            </p:cNvPr>
            <p:cNvSpPr txBox="1"/>
            <p:nvPr/>
          </p:nvSpPr>
          <p:spPr>
            <a:xfrm>
              <a:off x="101600" y="-47625"/>
              <a:ext cx="1551648" cy="248316"/>
            </a:xfrm>
            <a:prstGeom prst="rect">
              <a:avLst/>
            </a:prstGeom>
          </p:spPr>
          <p:txBody>
            <a:bodyPr lIns="50800" tIns="50800" rIns="50800" bIns="50800" rtlCol="0" anchor="ctr"/>
            <a:lstStyle/>
            <a:p>
              <a:pPr algn="ctr">
                <a:lnSpc>
                  <a:spcPts val="2940"/>
                </a:lnSpc>
              </a:pPr>
              <a:endParaRPr/>
            </a:p>
          </p:txBody>
        </p:sp>
      </p:grpSp>
      <p:grpSp>
        <p:nvGrpSpPr>
          <p:cNvPr id="6" name="Group 6">
            <a:extLst>
              <a:ext uri="{FF2B5EF4-FFF2-40B4-BE49-F238E27FC236}">
                <a16:creationId xmlns:a16="http://schemas.microsoft.com/office/drawing/2014/main" id="{32976EEC-36C1-1F62-ED99-B5CED03F5988}"/>
              </a:ext>
            </a:extLst>
          </p:cNvPr>
          <p:cNvGrpSpPr/>
          <p:nvPr/>
        </p:nvGrpSpPr>
        <p:grpSpPr>
          <a:xfrm rot="-10800000">
            <a:off x="12801600" y="9525000"/>
            <a:ext cx="6662939" cy="762000"/>
            <a:chOff x="0" y="0"/>
            <a:chExt cx="1754848" cy="200691"/>
          </a:xfrm>
        </p:grpSpPr>
        <p:sp>
          <p:nvSpPr>
            <p:cNvPr id="7" name="Freeform 7">
              <a:extLst>
                <a:ext uri="{FF2B5EF4-FFF2-40B4-BE49-F238E27FC236}">
                  <a16:creationId xmlns:a16="http://schemas.microsoft.com/office/drawing/2014/main" id="{90D26681-6276-6592-9B04-135004195F3F}"/>
                </a:ext>
              </a:extLst>
            </p:cNvPr>
            <p:cNvSpPr/>
            <p:nvPr/>
          </p:nvSpPr>
          <p:spPr>
            <a:xfrm>
              <a:off x="0" y="0"/>
              <a:ext cx="1754848" cy="200691"/>
            </a:xfrm>
            <a:custGeom>
              <a:avLst/>
              <a:gdLst/>
              <a:ahLst/>
              <a:cxnLst/>
              <a:rect l="l" t="t" r="r" b="b"/>
              <a:pathLst>
                <a:path w="1754848" h="200691">
                  <a:moveTo>
                    <a:pt x="203200" y="0"/>
                  </a:moveTo>
                  <a:lnTo>
                    <a:pt x="1754848" y="0"/>
                  </a:lnTo>
                  <a:lnTo>
                    <a:pt x="1551648" y="200691"/>
                  </a:lnTo>
                  <a:lnTo>
                    <a:pt x="0" y="200691"/>
                  </a:lnTo>
                  <a:lnTo>
                    <a:pt x="203200" y="0"/>
                  </a:lnTo>
                  <a:close/>
                </a:path>
              </a:pathLst>
            </a:custGeom>
            <a:solidFill>
              <a:srgbClr val="255C8C"/>
            </a:solidFill>
          </p:spPr>
        </p:sp>
        <p:sp>
          <p:nvSpPr>
            <p:cNvPr id="8" name="TextBox 8">
              <a:extLst>
                <a:ext uri="{FF2B5EF4-FFF2-40B4-BE49-F238E27FC236}">
                  <a16:creationId xmlns:a16="http://schemas.microsoft.com/office/drawing/2014/main" id="{0DEFD8A3-9C7D-2541-EC01-3DB27B0CE018}"/>
                </a:ext>
              </a:extLst>
            </p:cNvPr>
            <p:cNvSpPr txBox="1"/>
            <p:nvPr/>
          </p:nvSpPr>
          <p:spPr>
            <a:xfrm>
              <a:off x="101600" y="-47625"/>
              <a:ext cx="1551648" cy="248316"/>
            </a:xfrm>
            <a:prstGeom prst="rect">
              <a:avLst/>
            </a:prstGeom>
          </p:spPr>
          <p:txBody>
            <a:bodyPr lIns="50800" tIns="50800" rIns="50800" bIns="50800" rtlCol="0" anchor="ctr"/>
            <a:lstStyle/>
            <a:p>
              <a:pPr algn="ctr">
                <a:lnSpc>
                  <a:spcPts val="2940"/>
                </a:lnSpc>
              </a:pPr>
              <a:endParaRPr/>
            </a:p>
          </p:txBody>
        </p:sp>
      </p:grpSp>
      <p:sp>
        <p:nvSpPr>
          <p:cNvPr id="12" name="TextBox 12">
            <a:extLst>
              <a:ext uri="{FF2B5EF4-FFF2-40B4-BE49-F238E27FC236}">
                <a16:creationId xmlns:a16="http://schemas.microsoft.com/office/drawing/2014/main" id="{7A8F07E2-A6A8-35F8-0EE2-A4DF3C71CD19}"/>
              </a:ext>
            </a:extLst>
          </p:cNvPr>
          <p:cNvSpPr txBox="1"/>
          <p:nvPr/>
        </p:nvSpPr>
        <p:spPr>
          <a:xfrm>
            <a:off x="599364" y="1109551"/>
            <a:ext cx="8468436" cy="1974900"/>
          </a:xfrm>
          <a:prstGeom prst="rect">
            <a:avLst/>
          </a:prstGeom>
        </p:spPr>
        <p:txBody>
          <a:bodyPr wrap="square" lIns="0" tIns="0" rIns="0" bIns="0" rtlCol="0" anchor="t">
            <a:spAutoFit/>
          </a:bodyPr>
          <a:lstStyle/>
          <a:p>
            <a:pPr>
              <a:lnSpc>
                <a:spcPts val="7700"/>
              </a:lnSpc>
            </a:pPr>
            <a:r>
              <a:rPr lang="en-US" sz="6000" b="1" dirty="0">
                <a:solidFill>
                  <a:srgbClr val="255C8C"/>
                </a:solidFill>
                <a:latin typeface="Open Sans 1 Bold"/>
                <a:ea typeface="Open Sans 1 Bold"/>
                <a:cs typeface="Open Sans 1 Bold"/>
                <a:sym typeface="Open Sans 1 Bold"/>
              </a:rPr>
              <a:t>02. Tables </a:t>
            </a:r>
          </a:p>
          <a:p>
            <a:pPr algn="l">
              <a:lnSpc>
                <a:spcPts val="7700"/>
              </a:lnSpc>
            </a:pPr>
            <a:endParaRPr lang="en-US" sz="6000" b="1" dirty="0">
              <a:solidFill>
                <a:srgbClr val="255C8C"/>
              </a:solidFill>
              <a:latin typeface="HK Grotesk Bold"/>
              <a:ea typeface="HK Grotesk Bold"/>
              <a:cs typeface="HK Grotesk Bold"/>
              <a:sym typeface="HK Grotesk Bold"/>
            </a:endParaRPr>
          </a:p>
        </p:txBody>
      </p:sp>
      <p:pic>
        <p:nvPicPr>
          <p:cNvPr id="10" name="Picture 9">
            <a:extLst>
              <a:ext uri="{FF2B5EF4-FFF2-40B4-BE49-F238E27FC236}">
                <a16:creationId xmlns:a16="http://schemas.microsoft.com/office/drawing/2014/main" id="{32183B29-22A3-B8AC-D857-30338C7763F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5356" y="1943100"/>
            <a:ext cx="16244888" cy="7746470"/>
          </a:xfrm>
          <a:prstGeom prst="rect">
            <a:avLst/>
          </a:prstGeom>
        </p:spPr>
      </p:pic>
    </p:spTree>
    <p:extLst>
      <p:ext uri="{BB962C8B-B14F-4D97-AF65-F5344CB8AC3E}">
        <p14:creationId xmlns:p14="http://schemas.microsoft.com/office/powerpoint/2010/main" val="27666255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969989" y="1372568"/>
            <a:ext cx="4806670" cy="7541864"/>
            <a:chOff x="0" y="0"/>
            <a:chExt cx="1212991" cy="1903233"/>
          </a:xfrm>
        </p:grpSpPr>
        <p:sp>
          <p:nvSpPr>
            <p:cNvPr id="3" name="Freeform 3"/>
            <p:cNvSpPr/>
            <p:nvPr/>
          </p:nvSpPr>
          <p:spPr>
            <a:xfrm>
              <a:off x="0" y="0"/>
              <a:ext cx="1212991" cy="1903232"/>
            </a:xfrm>
            <a:custGeom>
              <a:avLst/>
              <a:gdLst/>
              <a:ahLst/>
              <a:cxnLst/>
              <a:rect l="l" t="t" r="r" b="b"/>
              <a:pathLst>
                <a:path w="1212991" h="1903232">
                  <a:moveTo>
                    <a:pt x="974866" y="0"/>
                  </a:moveTo>
                  <a:lnTo>
                    <a:pt x="1212991" y="238125"/>
                  </a:lnTo>
                  <a:lnTo>
                    <a:pt x="1212991" y="1665107"/>
                  </a:lnTo>
                  <a:lnTo>
                    <a:pt x="974866" y="1903232"/>
                  </a:lnTo>
                  <a:lnTo>
                    <a:pt x="238125" y="1903232"/>
                  </a:lnTo>
                  <a:lnTo>
                    <a:pt x="0" y="1665107"/>
                  </a:lnTo>
                  <a:lnTo>
                    <a:pt x="0" y="238125"/>
                  </a:lnTo>
                  <a:lnTo>
                    <a:pt x="238125" y="0"/>
                  </a:lnTo>
                  <a:lnTo>
                    <a:pt x="974866" y="0"/>
                  </a:lnTo>
                  <a:close/>
                </a:path>
              </a:pathLst>
            </a:custGeom>
            <a:solidFill>
              <a:srgbClr val="002C66"/>
            </a:solidFill>
          </p:spPr>
        </p:sp>
        <p:sp>
          <p:nvSpPr>
            <p:cNvPr id="4" name="TextBox 4"/>
            <p:cNvSpPr txBox="1"/>
            <p:nvPr/>
          </p:nvSpPr>
          <p:spPr>
            <a:xfrm>
              <a:off x="63500" y="-60325"/>
              <a:ext cx="1085991" cy="1900058"/>
            </a:xfrm>
            <a:prstGeom prst="rect">
              <a:avLst/>
            </a:prstGeom>
          </p:spPr>
          <p:txBody>
            <a:bodyPr lIns="50800" tIns="50800" rIns="50800" bIns="50800" rtlCol="0" anchor="ctr"/>
            <a:lstStyle/>
            <a:p>
              <a:pPr algn="ctr">
                <a:lnSpc>
                  <a:spcPts val="3780"/>
                </a:lnSpc>
              </a:pPr>
              <a:endParaRPr/>
            </a:p>
          </p:txBody>
        </p:sp>
      </p:grpSp>
      <p:sp>
        <p:nvSpPr>
          <p:cNvPr id="5" name="TextBox 5"/>
          <p:cNvSpPr txBox="1"/>
          <p:nvPr/>
        </p:nvSpPr>
        <p:spPr>
          <a:xfrm>
            <a:off x="891268" y="3781425"/>
            <a:ext cx="6964112" cy="2647950"/>
          </a:xfrm>
          <a:prstGeom prst="rect">
            <a:avLst/>
          </a:prstGeom>
        </p:spPr>
        <p:txBody>
          <a:bodyPr lIns="0" tIns="0" rIns="0" bIns="0" rtlCol="0" anchor="t">
            <a:spAutoFit/>
          </a:bodyPr>
          <a:lstStyle/>
          <a:p>
            <a:pPr algn="ctr">
              <a:lnSpc>
                <a:spcPts val="10199"/>
              </a:lnSpc>
            </a:pPr>
            <a:r>
              <a:rPr lang="en-US" sz="8499" dirty="0">
                <a:solidFill>
                  <a:srgbClr val="FFFFFF"/>
                </a:solidFill>
                <a:latin typeface="Poppins"/>
                <a:ea typeface="Poppins"/>
                <a:cs typeface="Poppins"/>
                <a:sym typeface="Poppins"/>
              </a:rPr>
              <a:t>Table of Content</a:t>
            </a:r>
          </a:p>
        </p:txBody>
      </p:sp>
      <p:grpSp>
        <p:nvGrpSpPr>
          <p:cNvPr id="6" name="Group 6"/>
          <p:cNvGrpSpPr/>
          <p:nvPr/>
        </p:nvGrpSpPr>
        <p:grpSpPr>
          <a:xfrm>
            <a:off x="12954000" y="936470"/>
            <a:ext cx="5105400" cy="616235"/>
            <a:chOff x="0" y="0"/>
            <a:chExt cx="901294" cy="162301"/>
          </a:xfrm>
        </p:grpSpPr>
        <p:sp>
          <p:nvSpPr>
            <p:cNvPr id="7" name="Freeform 7"/>
            <p:cNvSpPr/>
            <p:nvPr/>
          </p:nvSpPr>
          <p:spPr>
            <a:xfrm>
              <a:off x="0" y="0"/>
              <a:ext cx="901294" cy="162301"/>
            </a:xfrm>
            <a:custGeom>
              <a:avLst/>
              <a:gdLst/>
              <a:ahLst/>
              <a:cxnLst/>
              <a:rect l="l" t="t" r="r" b="b"/>
              <a:pathLst>
                <a:path w="901294" h="162301">
                  <a:moveTo>
                    <a:pt x="81150" y="0"/>
                  </a:moveTo>
                  <a:lnTo>
                    <a:pt x="820143" y="0"/>
                  </a:lnTo>
                  <a:cubicBezTo>
                    <a:pt x="864962" y="0"/>
                    <a:pt x="901294" y="36332"/>
                    <a:pt x="901294" y="81150"/>
                  </a:cubicBezTo>
                  <a:lnTo>
                    <a:pt x="901294" y="81150"/>
                  </a:lnTo>
                  <a:cubicBezTo>
                    <a:pt x="901294" y="125968"/>
                    <a:pt x="864962" y="162301"/>
                    <a:pt x="820143" y="162301"/>
                  </a:cubicBezTo>
                  <a:lnTo>
                    <a:pt x="81150" y="162301"/>
                  </a:lnTo>
                  <a:cubicBezTo>
                    <a:pt x="36332" y="162301"/>
                    <a:pt x="0" y="125968"/>
                    <a:pt x="0" y="81150"/>
                  </a:cubicBezTo>
                  <a:lnTo>
                    <a:pt x="0" y="81150"/>
                  </a:lnTo>
                  <a:cubicBezTo>
                    <a:pt x="0" y="36332"/>
                    <a:pt x="36332" y="0"/>
                    <a:pt x="81150" y="0"/>
                  </a:cubicBezTo>
                  <a:close/>
                </a:path>
              </a:pathLst>
            </a:custGeom>
            <a:solidFill>
              <a:srgbClr val="002C66"/>
            </a:solidFill>
          </p:spPr>
          <p:txBody>
            <a:bodyPr/>
            <a:lstStyle/>
            <a:p>
              <a:pPr algn="ctr"/>
              <a:r>
                <a:rPr lang="en-US" sz="2800" dirty="0">
                  <a:solidFill>
                    <a:srgbClr val="FFFFFF"/>
                  </a:solidFill>
                  <a:latin typeface="Poppins"/>
                  <a:cs typeface="Poppins"/>
                  <a:sym typeface="Poppins"/>
                </a:rPr>
                <a:t>Introduction</a:t>
              </a:r>
              <a:endParaRPr lang="en-US" dirty="0"/>
            </a:p>
          </p:txBody>
        </p:sp>
        <p:sp>
          <p:nvSpPr>
            <p:cNvPr id="8" name="TextBox 8"/>
            <p:cNvSpPr txBox="1"/>
            <p:nvPr/>
          </p:nvSpPr>
          <p:spPr>
            <a:xfrm>
              <a:off x="0" y="-123825"/>
              <a:ext cx="901294" cy="286126"/>
            </a:xfrm>
            <a:prstGeom prst="rect">
              <a:avLst/>
            </a:prstGeom>
          </p:spPr>
          <p:txBody>
            <a:bodyPr lIns="50800" tIns="50800" rIns="50800" bIns="50800" rtlCol="0" anchor="ctr"/>
            <a:lstStyle/>
            <a:p>
              <a:pPr algn="ctr">
                <a:lnSpc>
                  <a:spcPts val="3780"/>
                </a:lnSpc>
              </a:pPr>
              <a:endParaRPr/>
            </a:p>
          </p:txBody>
        </p:sp>
      </p:grpSp>
      <p:grpSp>
        <p:nvGrpSpPr>
          <p:cNvPr id="34" name="Group 34"/>
          <p:cNvGrpSpPr/>
          <p:nvPr/>
        </p:nvGrpSpPr>
        <p:grpSpPr>
          <a:xfrm rot="5400000">
            <a:off x="1312974" y="-3666659"/>
            <a:ext cx="2315586" cy="7075133"/>
            <a:chOff x="0" y="0"/>
            <a:chExt cx="583389" cy="1782509"/>
          </a:xfrm>
        </p:grpSpPr>
        <p:sp>
          <p:nvSpPr>
            <p:cNvPr id="35" name="Freeform 35"/>
            <p:cNvSpPr/>
            <p:nvPr/>
          </p:nvSpPr>
          <p:spPr>
            <a:xfrm>
              <a:off x="0" y="0"/>
              <a:ext cx="583389" cy="1782509"/>
            </a:xfrm>
            <a:custGeom>
              <a:avLst/>
              <a:gdLst/>
              <a:ahLst/>
              <a:cxnLst/>
              <a:rect l="l" t="t" r="r" b="b"/>
              <a:pathLst>
                <a:path w="583389" h="1782509">
                  <a:moveTo>
                    <a:pt x="345264" y="0"/>
                  </a:moveTo>
                  <a:lnTo>
                    <a:pt x="583389" y="238125"/>
                  </a:lnTo>
                  <a:lnTo>
                    <a:pt x="583389" y="1544384"/>
                  </a:lnTo>
                  <a:lnTo>
                    <a:pt x="345264" y="1782509"/>
                  </a:lnTo>
                  <a:lnTo>
                    <a:pt x="238125" y="1782509"/>
                  </a:lnTo>
                  <a:lnTo>
                    <a:pt x="0" y="1544384"/>
                  </a:lnTo>
                  <a:lnTo>
                    <a:pt x="0" y="238125"/>
                  </a:lnTo>
                  <a:lnTo>
                    <a:pt x="238125" y="0"/>
                  </a:lnTo>
                  <a:lnTo>
                    <a:pt x="345264" y="0"/>
                  </a:lnTo>
                  <a:close/>
                </a:path>
              </a:pathLst>
            </a:custGeom>
            <a:solidFill>
              <a:srgbClr val="002C66"/>
            </a:solidFill>
          </p:spPr>
        </p:sp>
        <p:sp>
          <p:nvSpPr>
            <p:cNvPr id="36" name="TextBox 36"/>
            <p:cNvSpPr txBox="1"/>
            <p:nvPr/>
          </p:nvSpPr>
          <p:spPr>
            <a:xfrm>
              <a:off x="63500" y="-60325"/>
              <a:ext cx="456389" cy="1779334"/>
            </a:xfrm>
            <a:prstGeom prst="rect">
              <a:avLst/>
            </a:prstGeom>
          </p:spPr>
          <p:txBody>
            <a:bodyPr lIns="50800" tIns="50800" rIns="50800" bIns="50800" rtlCol="0" anchor="ctr"/>
            <a:lstStyle/>
            <a:p>
              <a:pPr algn="ctr">
                <a:lnSpc>
                  <a:spcPts val="3780"/>
                </a:lnSpc>
              </a:pPr>
              <a:endParaRPr/>
            </a:p>
          </p:txBody>
        </p:sp>
      </p:grpSp>
      <p:grpSp>
        <p:nvGrpSpPr>
          <p:cNvPr id="37" name="Group 37"/>
          <p:cNvGrpSpPr/>
          <p:nvPr/>
        </p:nvGrpSpPr>
        <p:grpSpPr>
          <a:xfrm rot="5400000">
            <a:off x="1312974" y="6939934"/>
            <a:ext cx="2315586" cy="7075133"/>
            <a:chOff x="0" y="0"/>
            <a:chExt cx="583389" cy="1782509"/>
          </a:xfrm>
        </p:grpSpPr>
        <p:sp>
          <p:nvSpPr>
            <p:cNvPr id="38" name="Freeform 38"/>
            <p:cNvSpPr/>
            <p:nvPr/>
          </p:nvSpPr>
          <p:spPr>
            <a:xfrm>
              <a:off x="0" y="0"/>
              <a:ext cx="583389" cy="1782509"/>
            </a:xfrm>
            <a:custGeom>
              <a:avLst/>
              <a:gdLst/>
              <a:ahLst/>
              <a:cxnLst/>
              <a:rect l="l" t="t" r="r" b="b"/>
              <a:pathLst>
                <a:path w="583389" h="1782509">
                  <a:moveTo>
                    <a:pt x="345264" y="0"/>
                  </a:moveTo>
                  <a:lnTo>
                    <a:pt x="583389" y="238125"/>
                  </a:lnTo>
                  <a:lnTo>
                    <a:pt x="583389" y="1544384"/>
                  </a:lnTo>
                  <a:lnTo>
                    <a:pt x="345264" y="1782509"/>
                  </a:lnTo>
                  <a:lnTo>
                    <a:pt x="238125" y="1782509"/>
                  </a:lnTo>
                  <a:lnTo>
                    <a:pt x="0" y="1544384"/>
                  </a:lnTo>
                  <a:lnTo>
                    <a:pt x="0" y="238125"/>
                  </a:lnTo>
                  <a:lnTo>
                    <a:pt x="238125" y="0"/>
                  </a:lnTo>
                  <a:lnTo>
                    <a:pt x="345264" y="0"/>
                  </a:lnTo>
                  <a:close/>
                </a:path>
              </a:pathLst>
            </a:custGeom>
            <a:solidFill>
              <a:srgbClr val="002C66"/>
            </a:solidFill>
          </p:spPr>
        </p:sp>
        <p:sp>
          <p:nvSpPr>
            <p:cNvPr id="39" name="TextBox 39"/>
            <p:cNvSpPr txBox="1"/>
            <p:nvPr/>
          </p:nvSpPr>
          <p:spPr>
            <a:xfrm>
              <a:off x="63500" y="-60325"/>
              <a:ext cx="456389" cy="1779334"/>
            </a:xfrm>
            <a:prstGeom prst="rect">
              <a:avLst/>
            </a:prstGeom>
          </p:spPr>
          <p:txBody>
            <a:bodyPr lIns="50800" tIns="50800" rIns="50800" bIns="50800" rtlCol="0" anchor="ctr"/>
            <a:lstStyle/>
            <a:p>
              <a:pPr algn="ctr">
                <a:lnSpc>
                  <a:spcPts val="3780"/>
                </a:lnSpc>
              </a:pPr>
              <a:endParaRPr/>
            </a:p>
          </p:txBody>
        </p:sp>
      </p:grpSp>
      <p:grpSp>
        <p:nvGrpSpPr>
          <p:cNvPr id="40" name="Group 40"/>
          <p:cNvGrpSpPr/>
          <p:nvPr/>
        </p:nvGrpSpPr>
        <p:grpSpPr>
          <a:xfrm rot="5400000">
            <a:off x="5381436" y="-3899378"/>
            <a:ext cx="2315586" cy="6778571"/>
            <a:chOff x="0" y="0"/>
            <a:chExt cx="583389" cy="1707793"/>
          </a:xfrm>
        </p:grpSpPr>
        <p:sp>
          <p:nvSpPr>
            <p:cNvPr id="41" name="Freeform 41"/>
            <p:cNvSpPr/>
            <p:nvPr/>
          </p:nvSpPr>
          <p:spPr>
            <a:xfrm>
              <a:off x="0" y="0"/>
              <a:ext cx="583389" cy="1707793"/>
            </a:xfrm>
            <a:custGeom>
              <a:avLst/>
              <a:gdLst/>
              <a:ahLst/>
              <a:cxnLst/>
              <a:rect l="l" t="t" r="r" b="b"/>
              <a:pathLst>
                <a:path w="583389" h="1707793">
                  <a:moveTo>
                    <a:pt x="345264" y="0"/>
                  </a:moveTo>
                  <a:lnTo>
                    <a:pt x="583389" y="238125"/>
                  </a:lnTo>
                  <a:lnTo>
                    <a:pt x="583389" y="1469668"/>
                  </a:lnTo>
                  <a:lnTo>
                    <a:pt x="345264" y="1707793"/>
                  </a:lnTo>
                  <a:lnTo>
                    <a:pt x="238125" y="1707793"/>
                  </a:lnTo>
                  <a:lnTo>
                    <a:pt x="0" y="1469668"/>
                  </a:lnTo>
                  <a:lnTo>
                    <a:pt x="0" y="238125"/>
                  </a:lnTo>
                  <a:lnTo>
                    <a:pt x="238125" y="0"/>
                  </a:lnTo>
                  <a:lnTo>
                    <a:pt x="345264" y="0"/>
                  </a:lnTo>
                  <a:close/>
                </a:path>
              </a:pathLst>
            </a:custGeom>
            <a:solidFill>
              <a:srgbClr val="03459D"/>
            </a:solidFill>
          </p:spPr>
        </p:sp>
        <p:sp>
          <p:nvSpPr>
            <p:cNvPr id="42" name="TextBox 42"/>
            <p:cNvSpPr txBox="1"/>
            <p:nvPr/>
          </p:nvSpPr>
          <p:spPr>
            <a:xfrm>
              <a:off x="63500" y="-60325"/>
              <a:ext cx="456389" cy="1704618"/>
            </a:xfrm>
            <a:prstGeom prst="rect">
              <a:avLst/>
            </a:prstGeom>
          </p:spPr>
          <p:txBody>
            <a:bodyPr lIns="50800" tIns="50800" rIns="50800" bIns="50800" rtlCol="0" anchor="ctr"/>
            <a:lstStyle/>
            <a:p>
              <a:pPr algn="ctr">
                <a:lnSpc>
                  <a:spcPts val="3780"/>
                </a:lnSpc>
              </a:pPr>
              <a:endParaRPr/>
            </a:p>
          </p:txBody>
        </p:sp>
      </p:grpSp>
      <p:grpSp>
        <p:nvGrpSpPr>
          <p:cNvPr id="43" name="Group 43"/>
          <p:cNvGrpSpPr/>
          <p:nvPr/>
        </p:nvGrpSpPr>
        <p:grpSpPr>
          <a:xfrm rot="5400000">
            <a:off x="5381436" y="7537692"/>
            <a:ext cx="2315586" cy="6778571"/>
            <a:chOff x="0" y="0"/>
            <a:chExt cx="583389" cy="1707793"/>
          </a:xfrm>
        </p:grpSpPr>
        <p:sp>
          <p:nvSpPr>
            <p:cNvPr id="44" name="Freeform 44"/>
            <p:cNvSpPr/>
            <p:nvPr/>
          </p:nvSpPr>
          <p:spPr>
            <a:xfrm>
              <a:off x="0" y="0"/>
              <a:ext cx="583389" cy="1707793"/>
            </a:xfrm>
            <a:custGeom>
              <a:avLst/>
              <a:gdLst/>
              <a:ahLst/>
              <a:cxnLst/>
              <a:rect l="l" t="t" r="r" b="b"/>
              <a:pathLst>
                <a:path w="583389" h="1707793">
                  <a:moveTo>
                    <a:pt x="345264" y="0"/>
                  </a:moveTo>
                  <a:lnTo>
                    <a:pt x="583389" y="238125"/>
                  </a:lnTo>
                  <a:lnTo>
                    <a:pt x="583389" y="1469668"/>
                  </a:lnTo>
                  <a:lnTo>
                    <a:pt x="345264" y="1707793"/>
                  </a:lnTo>
                  <a:lnTo>
                    <a:pt x="238125" y="1707793"/>
                  </a:lnTo>
                  <a:lnTo>
                    <a:pt x="0" y="1469668"/>
                  </a:lnTo>
                  <a:lnTo>
                    <a:pt x="0" y="238125"/>
                  </a:lnTo>
                  <a:lnTo>
                    <a:pt x="238125" y="0"/>
                  </a:lnTo>
                  <a:lnTo>
                    <a:pt x="345264" y="0"/>
                  </a:lnTo>
                  <a:close/>
                </a:path>
              </a:pathLst>
            </a:custGeom>
            <a:solidFill>
              <a:srgbClr val="03459D"/>
            </a:solidFill>
          </p:spPr>
        </p:sp>
        <p:sp>
          <p:nvSpPr>
            <p:cNvPr id="45" name="TextBox 45"/>
            <p:cNvSpPr txBox="1"/>
            <p:nvPr/>
          </p:nvSpPr>
          <p:spPr>
            <a:xfrm>
              <a:off x="63500" y="-60325"/>
              <a:ext cx="456389" cy="1704618"/>
            </a:xfrm>
            <a:prstGeom prst="rect">
              <a:avLst/>
            </a:prstGeom>
          </p:spPr>
          <p:txBody>
            <a:bodyPr lIns="50800" tIns="50800" rIns="50800" bIns="50800" rtlCol="0" anchor="ctr"/>
            <a:lstStyle/>
            <a:p>
              <a:pPr algn="ctr">
                <a:lnSpc>
                  <a:spcPts val="3780"/>
                </a:lnSpc>
              </a:pPr>
              <a:endParaRPr/>
            </a:p>
          </p:txBody>
        </p:sp>
      </p:grpSp>
      <p:grpSp>
        <p:nvGrpSpPr>
          <p:cNvPr id="46" name="Group 46"/>
          <p:cNvGrpSpPr/>
          <p:nvPr/>
        </p:nvGrpSpPr>
        <p:grpSpPr>
          <a:xfrm rot="5400000">
            <a:off x="16960003" y="3258619"/>
            <a:ext cx="2808393" cy="3769762"/>
            <a:chOff x="0" y="0"/>
            <a:chExt cx="702142" cy="942500"/>
          </a:xfrm>
        </p:grpSpPr>
        <p:sp>
          <p:nvSpPr>
            <p:cNvPr id="47" name="Freeform 47"/>
            <p:cNvSpPr/>
            <p:nvPr/>
          </p:nvSpPr>
          <p:spPr>
            <a:xfrm>
              <a:off x="0" y="0"/>
              <a:ext cx="702142" cy="942500"/>
            </a:xfrm>
            <a:custGeom>
              <a:avLst/>
              <a:gdLst/>
              <a:ahLst/>
              <a:cxnLst/>
              <a:rect l="l" t="t" r="r" b="b"/>
              <a:pathLst>
                <a:path w="702142" h="942500">
                  <a:moveTo>
                    <a:pt x="464017" y="0"/>
                  </a:moveTo>
                  <a:lnTo>
                    <a:pt x="702142" y="238125"/>
                  </a:lnTo>
                  <a:lnTo>
                    <a:pt x="702142" y="704375"/>
                  </a:lnTo>
                  <a:lnTo>
                    <a:pt x="464017" y="942500"/>
                  </a:lnTo>
                  <a:lnTo>
                    <a:pt x="238125" y="942500"/>
                  </a:lnTo>
                  <a:lnTo>
                    <a:pt x="0" y="704375"/>
                  </a:lnTo>
                  <a:lnTo>
                    <a:pt x="0" y="238125"/>
                  </a:lnTo>
                  <a:lnTo>
                    <a:pt x="238125" y="0"/>
                  </a:lnTo>
                  <a:lnTo>
                    <a:pt x="464017" y="0"/>
                  </a:lnTo>
                  <a:close/>
                </a:path>
              </a:pathLst>
            </a:custGeom>
            <a:solidFill>
              <a:srgbClr val="03459D"/>
            </a:solidFill>
          </p:spPr>
        </p:sp>
        <p:sp>
          <p:nvSpPr>
            <p:cNvPr id="48" name="TextBox 48"/>
            <p:cNvSpPr txBox="1"/>
            <p:nvPr/>
          </p:nvSpPr>
          <p:spPr>
            <a:xfrm>
              <a:off x="63500" y="-60325"/>
              <a:ext cx="575142" cy="939325"/>
            </a:xfrm>
            <a:prstGeom prst="rect">
              <a:avLst/>
            </a:prstGeom>
          </p:spPr>
          <p:txBody>
            <a:bodyPr lIns="50800" tIns="50800" rIns="50800" bIns="50800" rtlCol="0" anchor="ctr"/>
            <a:lstStyle/>
            <a:p>
              <a:pPr algn="ctr">
                <a:lnSpc>
                  <a:spcPts val="3780"/>
                </a:lnSpc>
              </a:pPr>
              <a:endParaRPr/>
            </a:p>
          </p:txBody>
        </p:sp>
      </p:grpSp>
      <p:grpSp>
        <p:nvGrpSpPr>
          <p:cNvPr id="49" name="Group 49"/>
          <p:cNvGrpSpPr/>
          <p:nvPr/>
        </p:nvGrpSpPr>
        <p:grpSpPr>
          <a:xfrm rot="5400000">
            <a:off x="16341463" y="3258619"/>
            <a:ext cx="5941131" cy="3769762"/>
            <a:chOff x="0" y="0"/>
            <a:chExt cx="1485376" cy="942500"/>
          </a:xfrm>
        </p:grpSpPr>
        <p:sp>
          <p:nvSpPr>
            <p:cNvPr id="50" name="Freeform 50"/>
            <p:cNvSpPr/>
            <p:nvPr/>
          </p:nvSpPr>
          <p:spPr>
            <a:xfrm>
              <a:off x="0" y="0"/>
              <a:ext cx="1485376" cy="942500"/>
            </a:xfrm>
            <a:custGeom>
              <a:avLst/>
              <a:gdLst/>
              <a:ahLst/>
              <a:cxnLst/>
              <a:rect l="l" t="t" r="r" b="b"/>
              <a:pathLst>
                <a:path w="1485376" h="942500">
                  <a:moveTo>
                    <a:pt x="1247251" y="0"/>
                  </a:moveTo>
                  <a:lnTo>
                    <a:pt x="1485376" y="238125"/>
                  </a:lnTo>
                  <a:lnTo>
                    <a:pt x="1485376" y="704375"/>
                  </a:lnTo>
                  <a:lnTo>
                    <a:pt x="1247251" y="942500"/>
                  </a:lnTo>
                  <a:lnTo>
                    <a:pt x="238125" y="942500"/>
                  </a:lnTo>
                  <a:lnTo>
                    <a:pt x="0" y="704375"/>
                  </a:lnTo>
                  <a:lnTo>
                    <a:pt x="0" y="238125"/>
                  </a:lnTo>
                  <a:lnTo>
                    <a:pt x="238125" y="0"/>
                  </a:lnTo>
                  <a:lnTo>
                    <a:pt x="1247251" y="0"/>
                  </a:lnTo>
                  <a:close/>
                </a:path>
              </a:pathLst>
            </a:custGeom>
            <a:solidFill>
              <a:srgbClr val="002C66"/>
            </a:solidFill>
          </p:spPr>
        </p:sp>
        <p:sp>
          <p:nvSpPr>
            <p:cNvPr id="51" name="TextBox 51"/>
            <p:cNvSpPr txBox="1"/>
            <p:nvPr/>
          </p:nvSpPr>
          <p:spPr>
            <a:xfrm>
              <a:off x="63500" y="-60325"/>
              <a:ext cx="1358376" cy="939325"/>
            </a:xfrm>
            <a:prstGeom prst="rect">
              <a:avLst/>
            </a:prstGeom>
          </p:spPr>
          <p:txBody>
            <a:bodyPr lIns="50800" tIns="50800" rIns="50800" bIns="50800" rtlCol="0" anchor="ctr"/>
            <a:lstStyle/>
            <a:p>
              <a:pPr algn="ctr">
                <a:lnSpc>
                  <a:spcPts val="3780"/>
                </a:lnSpc>
              </a:pPr>
              <a:endParaRPr/>
            </a:p>
          </p:txBody>
        </p:sp>
      </p:grpSp>
      <p:sp>
        <p:nvSpPr>
          <p:cNvPr id="52" name="AutoShape 52"/>
          <p:cNvSpPr/>
          <p:nvPr/>
        </p:nvSpPr>
        <p:spPr>
          <a:xfrm>
            <a:off x="10606504" y="1205230"/>
            <a:ext cx="2347496" cy="0"/>
          </a:xfrm>
          <a:prstGeom prst="line">
            <a:avLst/>
          </a:prstGeom>
          <a:ln w="38100" cap="flat">
            <a:solidFill>
              <a:srgbClr val="002C66"/>
            </a:solidFill>
            <a:prstDash val="solid"/>
            <a:headEnd type="none" w="sm" len="sm"/>
            <a:tailEnd type="none" w="sm" len="sm"/>
          </a:ln>
        </p:spPr>
      </p:sp>
      <p:sp>
        <p:nvSpPr>
          <p:cNvPr id="53" name="AutoShape 53"/>
          <p:cNvSpPr/>
          <p:nvPr/>
        </p:nvSpPr>
        <p:spPr>
          <a:xfrm rot="-1454701">
            <a:off x="6859243" y="2012492"/>
            <a:ext cx="3931729" cy="0"/>
          </a:xfrm>
          <a:prstGeom prst="line">
            <a:avLst/>
          </a:prstGeom>
          <a:ln w="38100" cap="flat">
            <a:solidFill>
              <a:srgbClr val="002C66"/>
            </a:solidFill>
            <a:prstDash val="solid"/>
            <a:headEnd type="none" w="sm" len="sm"/>
            <a:tailEnd type="none" w="sm" len="sm"/>
          </a:ln>
        </p:spPr>
      </p:sp>
      <p:sp>
        <p:nvSpPr>
          <p:cNvPr id="54" name="AutoShape 54"/>
          <p:cNvSpPr/>
          <p:nvPr/>
        </p:nvSpPr>
        <p:spPr>
          <a:xfrm>
            <a:off x="9928514" y="2530687"/>
            <a:ext cx="2484741" cy="0"/>
          </a:xfrm>
          <a:prstGeom prst="line">
            <a:avLst/>
          </a:prstGeom>
          <a:ln w="38100" cap="flat">
            <a:solidFill>
              <a:srgbClr val="002C66"/>
            </a:solidFill>
            <a:prstDash val="solid"/>
            <a:headEnd type="none" w="sm" len="sm"/>
            <a:tailEnd type="none" w="sm" len="sm"/>
          </a:ln>
        </p:spPr>
      </p:sp>
      <p:sp>
        <p:nvSpPr>
          <p:cNvPr id="55" name="AutoShape 55"/>
          <p:cNvSpPr/>
          <p:nvPr/>
        </p:nvSpPr>
        <p:spPr>
          <a:xfrm rot="-1105862">
            <a:off x="7306420" y="2958364"/>
            <a:ext cx="2705424" cy="0"/>
          </a:xfrm>
          <a:prstGeom prst="line">
            <a:avLst/>
          </a:prstGeom>
          <a:ln w="38100" cap="flat">
            <a:solidFill>
              <a:srgbClr val="002C66"/>
            </a:solidFill>
            <a:prstDash val="solid"/>
            <a:headEnd type="none" w="sm" len="sm"/>
            <a:tailEnd type="none" w="sm" len="sm"/>
          </a:ln>
        </p:spPr>
      </p:sp>
      <p:sp>
        <p:nvSpPr>
          <p:cNvPr id="56" name="AutoShape 56"/>
          <p:cNvSpPr/>
          <p:nvPr/>
        </p:nvSpPr>
        <p:spPr>
          <a:xfrm rot="-386867">
            <a:off x="7460740" y="4009235"/>
            <a:ext cx="3405079" cy="0"/>
          </a:xfrm>
          <a:prstGeom prst="line">
            <a:avLst/>
          </a:prstGeom>
          <a:ln w="38100" cap="flat">
            <a:solidFill>
              <a:srgbClr val="002C66"/>
            </a:solidFill>
            <a:prstDash val="solid"/>
            <a:headEnd type="none" w="sm" len="sm"/>
            <a:tailEnd type="none" w="sm" len="sm"/>
          </a:ln>
        </p:spPr>
      </p:sp>
      <p:sp>
        <p:nvSpPr>
          <p:cNvPr id="57" name="AutoShape 57"/>
          <p:cNvSpPr/>
          <p:nvPr/>
        </p:nvSpPr>
        <p:spPr>
          <a:xfrm>
            <a:off x="5760459" y="5144347"/>
            <a:ext cx="3422100" cy="0"/>
          </a:xfrm>
          <a:prstGeom prst="line">
            <a:avLst/>
          </a:prstGeom>
          <a:ln w="38100" cap="flat">
            <a:solidFill>
              <a:srgbClr val="002C66"/>
            </a:solidFill>
            <a:prstDash val="solid"/>
            <a:headEnd type="none" w="sm" len="sm"/>
            <a:tailEnd type="none" w="sm" len="sm"/>
          </a:ln>
        </p:spPr>
      </p:sp>
      <p:sp>
        <p:nvSpPr>
          <p:cNvPr id="58" name="AutoShape 58"/>
          <p:cNvSpPr/>
          <p:nvPr/>
        </p:nvSpPr>
        <p:spPr>
          <a:xfrm rot="348460">
            <a:off x="7460783" y="6280631"/>
            <a:ext cx="3345710" cy="0"/>
          </a:xfrm>
          <a:prstGeom prst="line">
            <a:avLst/>
          </a:prstGeom>
          <a:ln w="38100" cap="flat">
            <a:solidFill>
              <a:srgbClr val="002C66"/>
            </a:solidFill>
            <a:prstDash val="solid"/>
            <a:headEnd type="none" w="sm" len="sm"/>
            <a:tailEnd type="none" w="sm" len="sm"/>
          </a:ln>
        </p:spPr>
      </p:sp>
      <p:sp>
        <p:nvSpPr>
          <p:cNvPr id="59" name="AutoShape 59"/>
          <p:cNvSpPr/>
          <p:nvPr/>
        </p:nvSpPr>
        <p:spPr>
          <a:xfrm>
            <a:off x="9928514" y="7756313"/>
            <a:ext cx="2484741" cy="0"/>
          </a:xfrm>
          <a:prstGeom prst="line">
            <a:avLst/>
          </a:prstGeom>
          <a:ln w="38100" cap="flat">
            <a:solidFill>
              <a:srgbClr val="002C66"/>
            </a:solidFill>
            <a:prstDash val="solid"/>
            <a:headEnd type="none" w="sm" len="sm"/>
            <a:tailEnd type="none" w="sm" len="sm"/>
          </a:ln>
        </p:spPr>
      </p:sp>
      <p:sp>
        <p:nvSpPr>
          <p:cNvPr id="60" name="AutoShape 60"/>
          <p:cNvSpPr/>
          <p:nvPr/>
        </p:nvSpPr>
        <p:spPr>
          <a:xfrm rot="1087627">
            <a:off x="7308912" y="7336965"/>
            <a:ext cx="2695681" cy="0"/>
          </a:xfrm>
          <a:prstGeom prst="line">
            <a:avLst/>
          </a:prstGeom>
          <a:ln w="38100" cap="flat">
            <a:solidFill>
              <a:srgbClr val="002C66"/>
            </a:solidFill>
            <a:prstDash val="solid"/>
            <a:headEnd type="none" w="sm" len="sm"/>
            <a:tailEnd type="none" w="sm" len="sm"/>
          </a:ln>
        </p:spPr>
      </p:sp>
      <p:sp>
        <p:nvSpPr>
          <p:cNvPr id="61" name="AutoShape 61"/>
          <p:cNvSpPr/>
          <p:nvPr/>
        </p:nvSpPr>
        <p:spPr>
          <a:xfrm>
            <a:off x="10606504" y="9062719"/>
            <a:ext cx="2484741" cy="19023"/>
          </a:xfrm>
          <a:prstGeom prst="line">
            <a:avLst/>
          </a:prstGeom>
          <a:ln w="38100" cap="flat">
            <a:solidFill>
              <a:srgbClr val="002C66"/>
            </a:solidFill>
            <a:prstDash val="solid"/>
            <a:headEnd type="none" w="sm" len="sm"/>
            <a:tailEnd type="none" w="sm" len="sm"/>
          </a:ln>
        </p:spPr>
      </p:sp>
      <p:sp>
        <p:nvSpPr>
          <p:cNvPr id="62" name="AutoShape 62"/>
          <p:cNvSpPr/>
          <p:nvPr/>
        </p:nvSpPr>
        <p:spPr>
          <a:xfrm rot="1462378">
            <a:off x="6815552" y="8243747"/>
            <a:ext cx="3969096" cy="0"/>
          </a:xfrm>
          <a:prstGeom prst="line">
            <a:avLst/>
          </a:prstGeom>
          <a:ln w="38100" cap="flat">
            <a:solidFill>
              <a:srgbClr val="002C66"/>
            </a:solidFill>
            <a:prstDash val="solid"/>
            <a:headEnd type="none" w="sm" len="sm"/>
            <a:tailEnd type="none" w="sm" len="sm"/>
          </a:ln>
        </p:spPr>
      </p:sp>
      <p:sp>
        <p:nvSpPr>
          <p:cNvPr id="63" name="Freeform 7">
            <a:extLst>
              <a:ext uri="{FF2B5EF4-FFF2-40B4-BE49-F238E27FC236}">
                <a16:creationId xmlns:a16="http://schemas.microsoft.com/office/drawing/2014/main" id="{5ADA4FEC-9350-0DC4-A6BE-8E51C9A1565D}"/>
              </a:ext>
            </a:extLst>
          </p:cNvPr>
          <p:cNvSpPr/>
          <p:nvPr/>
        </p:nvSpPr>
        <p:spPr>
          <a:xfrm>
            <a:off x="12401124" y="2242876"/>
            <a:ext cx="5105400" cy="616235"/>
          </a:xfrm>
          <a:custGeom>
            <a:avLst/>
            <a:gdLst/>
            <a:ahLst/>
            <a:cxnLst/>
            <a:rect l="l" t="t" r="r" b="b"/>
            <a:pathLst>
              <a:path w="901294" h="162301">
                <a:moveTo>
                  <a:pt x="81150" y="0"/>
                </a:moveTo>
                <a:lnTo>
                  <a:pt x="820143" y="0"/>
                </a:lnTo>
                <a:cubicBezTo>
                  <a:pt x="864962" y="0"/>
                  <a:pt x="901294" y="36332"/>
                  <a:pt x="901294" y="81150"/>
                </a:cubicBezTo>
                <a:lnTo>
                  <a:pt x="901294" y="81150"/>
                </a:lnTo>
                <a:cubicBezTo>
                  <a:pt x="901294" y="125968"/>
                  <a:pt x="864962" y="162301"/>
                  <a:pt x="820143" y="162301"/>
                </a:cubicBezTo>
                <a:lnTo>
                  <a:pt x="81150" y="162301"/>
                </a:lnTo>
                <a:cubicBezTo>
                  <a:pt x="36332" y="162301"/>
                  <a:pt x="0" y="125968"/>
                  <a:pt x="0" y="81150"/>
                </a:cubicBezTo>
                <a:lnTo>
                  <a:pt x="0" y="81150"/>
                </a:lnTo>
                <a:cubicBezTo>
                  <a:pt x="0" y="36332"/>
                  <a:pt x="36332" y="0"/>
                  <a:pt x="81150" y="0"/>
                </a:cubicBezTo>
                <a:close/>
              </a:path>
            </a:pathLst>
          </a:custGeom>
          <a:solidFill>
            <a:srgbClr val="002C66"/>
          </a:solidFill>
        </p:spPr>
        <p:txBody>
          <a:bodyPr/>
          <a:lstStyle/>
          <a:p>
            <a:pPr algn="ctr"/>
            <a:r>
              <a:rPr lang="en-US" sz="2800" dirty="0">
                <a:solidFill>
                  <a:srgbClr val="FFFFFF"/>
                </a:solidFill>
                <a:latin typeface="Poppins"/>
                <a:cs typeface="Poppins"/>
                <a:sym typeface="Poppins"/>
              </a:rPr>
              <a:t>Tools Used</a:t>
            </a:r>
            <a:endParaRPr lang="en-US" dirty="0"/>
          </a:p>
        </p:txBody>
      </p:sp>
      <p:sp>
        <p:nvSpPr>
          <p:cNvPr id="64" name="Freeform 7">
            <a:extLst>
              <a:ext uri="{FF2B5EF4-FFF2-40B4-BE49-F238E27FC236}">
                <a16:creationId xmlns:a16="http://schemas.microsoft.com/office/drawing/2014/main" id="{FE0BC9F5-1793-7078-D7E2-3400459029A9}"/>
              </a:ext>
            </a:extLst>
          </p:cNvPr>
          <p:cNvSpPr/>
          <p:nvPr/>
        </p:nvSpPr>
        <p:spPr>
          <a:xfrm>
            <a:off x="10845994" y="3473307"/>
            <a:ext cx="5105400" cy="616235"/>
          </a:xfrm>
          <a:custGeom>
            <a:avLst/>
            <a:gdLst/>
            <a:ahLst/>
            <a:cxnLst/>
            <a:rect l="l" t="t" r="r" b="b"/>
            <a:pathLst>
              <a:path w="901294" h="162301">
                <a:moveTo>
                  <a:pt x="81150" y="0"/>
                </a:moveTo>
                <a:lnTo>
                  <a:pt x="820143" y="0"/>
                </a:lnTo>
                <a:cubicBezTo>
                  <a:pt x="864962" y="0"/>
                  <a:pt x="901294" y="36332"/>
                  <a:pt x="901294" y="81150"/>
                </a:cubicBezTo>
                <a:lnTo>
                  <a:pt x="901294" y="81150"/>
                </a:lnTo>
                <a:cubicBezTo>
                  <a:pt x="901294" y="125968"/>
                  <a:pt x="864962" y="162301"/>
                  <a:pt x="820143" y="162301"/>
                </a:cubicBezTo>
                <a:lnTo>
                  <a:pt x="81150" y="162301"/>
                </a:lnTo>
                <a:cubicBezTo>
                  <a:pt x="36332" y="162301"/>
                  <a:pt x="0" y="125968"/>
                  <a:pt x="0" y="81150"/>
                </a:cubicBezTo>
                <a:lnTo>
                  <a:pt x="0" y="81150"/>
                </a:lnTo>
                <a:cubicBezTo>
                  <a:pt x="0" y="36332"/>
                  <a:pt x="36332" y="0"/>
                  <a:pt x="81150" y="0"/>
                </a:cubicBezTo>
                <a:close/>
              </a:path>
            </a:pathLst>
          </a:custGeom>
          <a:solidFill>
            <a:srgbClr val="002C66"/>
          </a:solidFill>
        </p:spPr>
        <p:txBody>
          <a:bodyPr/>
          <a:lstStyle/>
          <a:p>
            <a:pPr algn="ctr"/>
            <a:r>
              <a:rPr lang="en-US" sz="2800" dirty="0">
                <a:solidFill>
                  <a:srgbClr val="FFFFFF"/>
                </a:solidFill>
                <a:latin typeface="Poppins"/>
                <a:cs typeface="Poppins"/>
                <a:sym typeface="Poppins"/>
              </a:rPr>
              <a:t>Database System</a:t>
            </a:r>
            <a:endParaRPr lang="en-US" dirty="0"/>
          </a:p>
        </p:txBody>
      </p:sp>
      <p:sp>
        <p:nvSpPr>
          <p:cNvPr id="65" name="Freeform 7">
            <a:extLst>
              <a:ext uri="{FF2B5EF4-FFF2-40B4-BE49-F238E27FC236}">
                <a16:creationId xmlns:a16="http://schemas.microsoft.com/office/drawing/2014/main" id="{45EF8366-3F5E-9CCE-ED5B-4A86B9DACB9C}"/>
              </a:ext>
            </a:extLst>
          </p:cNvPr>
          <p:cNvSpPr/>
          <p:nvPr/>
        </p:nvSpPr>
        <p:spPr>
          <a:xfrm>
            <a:off x="9182559" y="4850817"/>
            <a:ext cx="5105400" cy="616235"/>
          </a:xfrm>
          <a:custGeom>
            <a:avLst/>
            <a:gdLst/>
            <a:ahLst/>
            <a:cxnLst/>
            <a:rect l="l" t="t" r="r" b="b"/>
            <a:pathLst>
              <a:path w="901294" h="162301">
                <a:moveTo>
                  <a:pt x="81150" y="0"/>
                </a:moveTo>
                <a:lnTo>
                  <a:pt x="820143" y="0"/>
                </a:lnTo>
                <a:cubicBezTo>
                  <a:pt x="864962" y="0"/>
                  <a:pt x="901294" y="36332"/>
                  <a:pt x="901294" y="81150"/>
                </a:cubicBezTo>
                <a:lnTo>
                  <a:pt x="901294" y="81150"/>
                </a:lnTo>
                <a:cubicBezTo>
                  <a:pt x="901294" y="125968"/>
                  <a:pt x="864962" y="162301"/>
                  <a:pt x="820143" y="162301"/>
                </a:cubicBezTo>
                <a:lnTo>
                  <a:pt x="81150" y="162301"/>
                </a:lnTo>
                <a:cubicBezTo>
                  <a:pt x="36332" y="162301"/>
                  <a:pt x="0" y="125968"/>
                  <a:pt x="0" y="81150"/>
                </a:cubicBezTo>
                <a:lnTo>
                  <a:pt x="0" y="81150"/>
                </a:lnTo>
                <a:cubicBezTo>
                  <a:pt x="0" y="36332"/>
                  <a:pt x="36332" y="0"/>
                  <a:pt x="81150" y="0"/>
                </a:cubicBezTo>
                <a:close/>
              </a:path>
            </a:pathLst>
          </a:custGeom>
          <a:solidFill>
            <a:srgbClr val="002C66"/>
          </a:solidFill>
        </p:spPr>
        <p:txBody>
          <a:bodyPr/>
          <a:lstStyle/>
          <a:p>
            <a:pPr algn="ctr"/>
            <a:r>
              <a:rPr lang="en-US" sz="2800" dirty="0">
                <a:solidFill>
                  <a:srgbClr val="FFFFFF"/>
                </a:solidFill>
                <a:latin typeface="Poppins"/>
                <a:cs typeface="Poppins"/>
                <a:sym typeface="Poppins"/>
              </a:rPr>
              <a:t>Structure Query Language</a:t>
            </a:r>
            <a:endParaRPr lang="en-US" dirty="0"/>
          </a:p>
        </p:txBody>
      </p:sp>
      <p:sp>
        <p:nvSpPr>
          <p:cNvPr id="66" name="Freeform 7">
            <a:extLst>
              <a:ext uri="{FF2B5EF4-FFF2-40B4-BE49-F238E27FC236}">
                <a16:creationId xmlns:a16="http://schemas.microsoft.com/office/drawing/2014/main" id="{3A44FAB9-D833-5267-0739-B88A1DE65DE2}"/>
              </a:ext>
            </a:extLst>
          </p:cNvPr>
          <p:cNvSpPr/>
          <p:nvPr/>
        </p:nvSpPr>
        <p:spPr>
          <a:xfrm>
            <a:off x="10770921" y="6197459"/>
            <a:ext cx="5105400" cy="616235"/>
          </a:xfrm>
          <a:custGeom>
            <a:avLst/>
            <a:gdLst/>
            <a:ahLst/>
            <a:cxnLst/>
            <a:rect l="l" t="t" r="r" b="b"/>
            <a:pathLst>
              <a:path w="901294" h="162301">
                <a:moveTo>
                  <a:pt x="81150" y="0"/>
                </a:moveTo>
                <a:lnTo>
                  <a:pt x="820143" y="0"/>
                </a:lnTo>
                <a:cubicBezTo>
                  <a:pt x="864962" y="0"/>
                  <a:pt x="901294" y="36332"/>
                  <a:pt x="901294" y="81150"/>
                </a:cubicBezTo>
                <a:lnTo>
                  <a:pt x="901294" y="81150"/>
                </a:lnTo>
                <a:cubicBezTo>
                  <a:pt x="901294" y="125968"/>
                  <a:pt x="864962" y="162301"/>
                  <a:pt x="820143" y="162301"/>
                </a:cubicBezTo>
                <a:lnTo>
                  <a:pt x="81150" y="162301"/>
                </a:lnTo>
                <a:cubicBezTo>
                  <a:pt x="36332" y="162301"/>
                  <a:pt x="0" y="125968"/>
                  <a:pt x="0" y="81150"/>
                </a:cubicBezTo>
                <a:lnTo>
                  <a:pt x="0" y="81150"/>
                </a:lnTo>
                <a:cubicBezTo>
                  <a:pt x="0" y="36332"/>
                  <a:pt x="36332" y="0"/>
                  <a:pt x="81150" y="0"/>
                </a:cubicBezTo>
                <a:close/>
              </a:path>
            </a:pathLst>
          </a:custGeom>
          <a:solidFill>
            <a:srgbClr val="002C66"/>
          </a:solidFill>
        </p:spPr>
        <p:txBody>
          <a:bodyPr/>
          <a:lstStyle/>
          <a:p>
            <a:pPr algn="ctr"/>
            <a:r>
              <a:rPr lang="en-US" sz="2800" dirty="0">
                <a:solidFill>
                  <a:srgbClr val="FFFFFF"/>
                </a:solidFill>
                <a:latin typeface="Poppins"/>
                <a:cs typeface="Poppins"/>
                <a:sym typeface="Poppins"/>
              </a:rPr>
              <a:t>Data Warehousing </a:t>
            </a:r>
            <a:endParaRPr lang="en-US" dirty="0"/>
          </a:p>
        </p:txBody>
      </p:sp>
      <p:sp>
        <p:nvSpPr>
          <p:cNvPr id="67" name="Freeform 7">
            <a:extLst>
              <a:ext uri="{FF2B5EF4-FFF2-40B4-BE49-F238E27FC236}">
                <a16:creationId xmlns:a16="http://schemas.microsoft.com/office/drawing/2014/main" id="{174AAD4C-30A9-2F3B-1E8C-EA2416856FE7}"/>
              </a:ext>
            </a:extLst>
          </p:cNvPr>
          <p:cNvSpPr/>
          <p:nvPr/>
        </p:nvSpPr>
        <p:spPr>
          <a:xfrm>
            <a:off x="12413255" y="7427889"/>
            <a:ext cx="5105400" cy="616235"/>
          </a:xfrm>
          <a:custGeom>
            <a:avLst/>
            <a:gdLst/>
            <a:ahLst/>
            <a:cxnLst/>
            <a:rect l="l" t="t" r="r" b="b"/>
            <a:pathLst>
              <a:path w="901294" h="162301">
                <a:moveTo>
                  <a:pt x="81150" y="0"/>
                </a:moveTo>
                <a:lnTo>
                  <a:pt x="820143" y="0"/>
                </a:lnTo>
                <a:cubicBezTo>
                  <a:pt x="864962" y="0"/>
                  <a:pt x="901294" y="36332"/>
                  <a:pt x="901294" y="81150"/>
                </a:cubicBezTo>
                <a:lnTo>
                  <a:pt x="901294" y="81150"/>
                </a:lnTo>
                <a:cubicBezTo>
                  <a:pt x="901294" y="125968"/>
                  <a:pt x="864962" y="162301"/>
                  <a:pt x="820143" y="162301"/>
                </a:cubicBezTo>
                <a:lnTo>
                  <a:pt x="81150" y="162301"/>
                </a:lnTo>
                <a:cubicBezTo>
                  <a:pt x="36332" y="162301"/>
                  <a:pt x="0" y="125968"/>
                  <a:pt x="0" y="81150"/>
                </a:cubicBezTo>
                <a:lnTo>
                  <a:pt x="0" y="81150"/>
                </a:lnTo>
                <a:cubicBezTo>
                  <a:pt x="0" y="36332"/>
                  <a:pt x="36332" y="0"/>
                  <a:pt x="81150" y="0"/>
                </a:cubicBezTo>
                <a:close/>
              </a:path>
            </a:pathLst>
          </a:custGeom>
          <a:solidFill>
            <a:srgbClr val="002C66"/>
          </a:solidFill>
        </p:spPr>
        <p:txBody>
          <a:bodyPr/>
          <a:lstStyle/>
          <a:p>
            <a:pPr algn="ctr"/>
            <a:r>
              <a:rPr lang="en-US" sz="2800" dirty="0">
                <a:solidFill>
                  <a:srgbClr val="FFFFFF"/>
                </a:solidFill>
                <a:latin typeface="Poppins"/>
                <a:cs typeface="Poppins"/>
                <a:sym typeface="Poppins"/>
              </a:rPr>
              <a:t> SSIS &amp; SSRS</a:t>
            </a:r>
            <a:endParaRPr lang="en-US" dirty="0"/>
          </a:p>
        </p:txBody>
      </p:sp>
      <p:sp>
        <p:nvSpPr>
          <p:cNvPr id="68" name="Freeform 7">
            <a:extLst>
              <a:ext uri="{FF2B5EF4-FFF2-40B4-BE49-F238E27FC236}">
                <a16:creationId xmlns:a16="http://schemas.microsoft.com/office/drawing/2014/main" id="{379C62D1-6A50-6ABD-C933-EA393730EC45}"/>
              </a:ext>
            </a:extLst>
          </p:cNvPr>
          <p:cNvSpPr/>
          <p:nvPr/>
        </p:nvSpPr>
        <p:spPr>
          <a:xfrm>
            <a:off x="13091245" y="8792724"/>
            <a:ext cx="5105400" cy="616235"/>
          </a:xfrm>
          <a:custGeom>
            <a:avLst/>
            <a:gdLst/>
            <a:ahLst/>
            <a:cxnLst/>
            <a:rect l="l" t="t" r="r" b="b"/>
            <a:pathLst>
              <a:path w="901294" h="162301">
                <a:moveTo>
                  <a:pt x="81150" y="0"/>
                </a:moveTo>
                <a:lnTo>
                  <a:pt x="820143" y="0"/>
                </a:lnTo>
                <a:cubicBezTo>
                  <a:pt x="864962" y="0"/>
                  <a:pt x="901294" y="36332"/>
                  <a:pt x="901294" y="81150"/>
                </a:cubicBezTo>
                <a:lnTo>
                  <a:pt x="901294" y="81150"/>
                </a:lnTo>
                <a:cubicBezTo>
                  <a:pt x="901294" y="125968"/>
                  <a:pt x="864962" y="162301"/>
                  <a:pt x="820143" y="162301"/>
                </a:cubicBezTo>
                <a:lnTo>
                  <a:pt x="81150" y="162301"/>
                </a:lnTo>
                <a:cubicBezTo>
                  <a:pt x="36332" y="162301"/>
                  <a:pt x="0" y="125968"/>
                  <a:pt x="0" y="81150"/>
                </a:cubicBezTo>
                <a:lnTo>
                  <a:pt x="0" y="81150"/>
                </a:lnTo>
                <a:cubicBezTo>
                  <a:pt x="0" y="36332"/>
                  <a:pt x="36332" y="0"/>
                  <a:pt x="81150" y="0"/>
                </a:cubicBezTo>
                <a:close/>
              </a:path>
            </a:pathLst>
          </a:custGeom>
          <a:solidFill>
            <a:srgbClr val="002C66"/>
          </a:solidFill>
        </p:spPr>
        <p:txBody>
          <a:bodyPr/>
          <a:lstStyle/>
          <a:p>
            <a:pPr algn="ctr"/>
            <a:r>
              <a:rPr lang="en-US" sz="2800" dirty="0">
                <a:solidFill>
                  <a:srgbClr val="FFFFFF"/>
                </a:solidFill>
                <a:latin typeface="Poppins"/>
                <a:cs typeface="Poppins"/>
                <a:sym typeface="Poppins"/>
              </a:rPr>
              <a:t>Power BI Dashboard</a:t>
            </a:r>
            <a:endParaRPr lang="en-US"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799177-C228-90BB-C6AA-51B1E7D220CA}"/>
            </a:ext>
          </a:extLst>
        </p:cNvPr>
        <p:cNvGrpSpPr/>
        <p:nvPr/>
      </p:nvGrpSpPr>
      <p:grpSpPr>
        <a:xfrm>
          <a:off x="0" y="0"/>
          <a:ext cx="0" cy="0"/>
          <a:chOff x="0" y="0"/>
          <a:chExt cx="0" cy="0"/>
        </a:xfrm>
      </p:grpSpPr>
      <p:grpSp>
        <p:nvGrpSpPr>
          <p:cNvPr id="3" name="Group 3">
            <a:extLst>
              <a:ext uri="{FF2B5EF4-FFF2-40B4-BE49-F238E27FC236}">
                <a16:creationId xmlns:a16="http://schemas.microsoft.com/office/drawing/2014/main" id="{2A48AD00-0EDF-D5E1-E168-4515D2AE3373}"/>
              </a:ext>
            </a:extLst>
          </p:cNvPr>
          <p:cNvGrpSpPr/>
          <p:nvPr/>
        </p:nvGrpSpPr>
        <p:grpSpPr>
          <a:xfrm>
            <a:off x="-1345187" y="0"/>
            <a:ext cx="6662939" cy="762000"/>
            <a:chOff x="0" y="0"/>
            <a:chExt cx="1754848" cy="200691"/>
          </a:xfrm>
        </p:grpSpPr>
        <p:sp>
          <p:nvSpPr>
            <p:cNvPr id="4" name="Freeform 4">
              <a:extLst>
                <a:ext uri="{FF2B5EF4-FFF2-40B4-BE49-F238E27FC236}">
                  <a16:creationId xmlns:a16="http://schemas.microsoft.com/office/drawing/2014/main" id="{DBC816E3-4F44-F580-D7C5-C9E9D96AF845}"/>
                </a:ext>
              </a:extLst>
            </p:cNvPr>
            <p:cNvSpPr/>
            <p:nvPr/>
          </p:nvSpPr>
          <p:spPr>
            <a:xfrm>
              <a:off x="0" y="0"/>
              <a:ext cx="1754848" cy="200691"/>
            </a:xfrm>
            <a:custGeom>
              <a:avLst/>
              <a:gdLst/>
              <a:ahLst/>
              <a:cxnLst/>
              <a:rect l="l" t="t" r="r" b="b"/>
              <a:pathLst>
                <a:path w="1754848" h="200691">
                  <a:moveTo>
                    <a:pt x="203200" y="0"/>
                  </a:moveTo>
                  <a:lnTo>
                    <a:pt x="1754848" y="0"/>
                  </a:lnTo>
                  <a:lnTo>
                    <a:pt x="1551648" y="200691"/>
                  </a:lnTo>
                  <a:lnTo>
                    <a:pt x="0" y="200691"/>
                  </a:lnTo>
                  <a:lnTo>
                    <a:pt x="203200" y="0"/>
                  </a:lnTo>
                  <a:close/>
                </a:path>
              </a:pathLst>
            </a:custGeom>
            <a:solidFill>
              <a:srgbClr val="255C8C"/>
            </a:solidFill>
          </p:spPr>
        </p:sp>
        <p:sp>
          <p:nvSpPr>
            <p:cNvPr id="5" name="TextBox 5">
              <a:extLst>
                <a:ext uri="{FF2B5EF4-FFF2-40B4-BE49-F238E27FC236}">
                  <a16:creationId xmlns:a16="http://schemas.microsoft.com/office/drawing/2014/main" id="{D1212A30-37DD-E911-3884-E9D330D5B196}"/>
                </a:ext>
              </a:extLst>
            </p:cNvPr>
            <p:cNvSpPr txBox="1"/>
            <p:nvPr/>
          </p:nvSpPr>
          <p:spPr>
            <a:xfrm>
              <a:off x="101600" y="-47625"/>
              <a:ext cx="1551648" cy="248316"/>
            </a:xfrm>
            <a:prstGeom prst="rect">
              <a:avLst/>
            </a:prstGeom>
          </p:spPr>
          <p:txBody>
            <a:bodyPr lIns="50800" tIns="50800" rIns="50800" bIns="50800" rtlCol="0" anchor="ctr"/>
            <a:lstStyle/>
            <a:p>
              <a:pPr algn="ctr">
                <a:lnSpc>
                  <a:spcPts val="2940"/>
                </a:lnSpc>
              </a:pPr>
              <a:endParaRPr/>
            </a:p>
          </p:txBody>
        </p:sp>
      </p:grpSp>
      <p:grpSp>
        <p:nvGrpSpPr>
          <p:cNvPr id="6" name="Group 6">
            <a:extLst>
              <a:ext uri="{FF2B5EF4-FFF2-40B4-BE49-F238E27FC236}">
                <a16:creationId xmlns:a16="http://schemas.microsoft.com/office/drawing/2014/main" id="{3C8CB432-FC3E-0DBD-F4C6-F5AF0FF5705F}"/>
              </a:ext>
            </a:extLst>
          </p:cNvPr>
          <p:cNvGrpSpPr/>
          <p:nvPr/>
        </p:nvGrpSpPr>
        <p:grpSpPr>
          <a:xfrm rot="-10800000">
            <a:off x="12801600" y="9525000"/>
            <a:ext cx="6662939" cy="762000"/>
            <a:chOff x="0" y="0"/>
            <a:chExt cx="1754848" cy="200691"/>
          </a:xfrm>
        </p:grpSpPr>
        <p:sp>
          <p:nvSpPr>
            <p:cNvPr id="7" name="Freeform 7">
              <a:extLst>
                <a:ext uri="{FF2B5EF4-FFF2-40B4-BE49-F238E27FC236}">
                  <a16:creationId xmlns:a16="http://schemas.microsoft.com/office/drawing/2014/main" id="{69255140-0B65-13D9-9946-0A628F1AA1E3}"/>
                </a:ext>
              </a:extLst>
            </p:cNvPr>
            <p:cNvSpPr/>
            <p:nvPr/>
          </p:nvSpPr>
          <p:spPr>
            <a:xfrm>
              <a:off x="0" y="0"/>
              <a:ext cx="1754848" cy="200691"/>
            </a:xfrm>
            <a:custGeom>
              <a:avLst/>
              <a:gdLst/>
              <a:ahLst/>
              <a:cxnLst/>
              <a:rect l="l" t="t" r="r" b="b"/>
              <a:pathLst>
                <a:path w="1754848" h="200691">
                  <a:moveTo>
                    <a:pt x="203200" y="0"/>
                  </a:moveTo>
                  <a:lnTo>
                    <a:pt x="1754848" y="0"/>
                  </a:lnTo>
                  <a:lnTo>
                    <a:pt x="1551648" y="200691"/>
                  </a:lnTo>
                  <a:lnTo>
                    <a:pt x="0" y="200691"/>
                  </a:lnTo>
                  <a:lnTo>
                    <a:pt x="203200" y="0"/>
                  </a:lnTo>
                  <a:close/>
                </a:path>
              </a:pathLst>
            </a:custGeom>
            <a:solidFill>
              <a:srgbClr val="255C8C"/>
            </a:solidFill>
          </p:spPr>
        </p:sp>
        <p:sp>
          <p:nvSpPr>
            <p:cNvPr id="8" name="TextBox 8">
              <a:extLst>
                <a:ext uri="{FF2B5EF4-FFF2-40B4-BE49-F238E27FC236}">
                  <a16:creationId xmlns:a16="http://schemas.microsoft.com/office/drawing/2014/main" id="{C9F9908B-505F-58D2-4557-57AF1EDB87A7}"/>
                </a:ext>
              </a:extLst>
            </p:cNvPr>
            <p:cNvSpPr txBox="1"/>
            <p:nvPr/>
          </p:nvSpPr>
          <p:spPr>
            <a:xfrm>
              <a:off x="101600" y="-47625"/>
              <a:ext cx="1551648" cy="248316"/>
            </a:xfrm>
            <a:prstGeom prst="rect">
              <a:avLst/>
            </a:prstGeom>
          </p:spPr>
          <p:txBody>
            <a:bodyPr lIns="50800" tIns="50800" rIns="50800" bIns="50800" rtlCol="0" anchor="ctr"/>
            <a:lstStyle/>
            <a:p>
              <a:pPr algn="ctr">
                <a:lnSpc>
                  <a:spcPts val="2940"/>
                </a:lnSpc>
              </a:pPr>
              <a:endParaRPr/>
            </a:p>
          </p:txBody>
        </p:sp>
      </p:grpSp>
      <p:sp>
        <p:nvSpPr>
          <p:cNvPr id="12" name="TextBox 12">
            <a:extLst>
              <a:ext uri="{FF2B5EF4-FFF2-40B4-BE49-F238E27FC236}">
                <a16:creationId xmlns:a16="http://schemas.microsoft.com/office/drawing/2014/main" id="{C55C53A2-D932-C309-BAAE-95E2B26FDF07}"/>
              </a:ext>
            </a:extLst>
          </p:cNvPr>
          <p:cNvSpPr txBox="1"/>
          <p:nvPr/>
        </p:nvSpPr>
        <p:spPr>
          <a:xfrm>
            <a:off x="599364" y="1109551"/>
            <a:ext cx="8468436" cy="1974900"/>
          </a:xfrm>
          <a:prstGeom prst="rect">
            <a:avLst/>
          </a:prstGeom>
        </p:spPr>
        <p:txBody>
          <a:bodyPr wrap="square" lIns="0" tIns="0" rIns="0" bIns="0" rtlCol="0" anchor="t">
            <a:spAutoFit/>
          </a:bodyPr>
          <a:lstStyle/>
          <a:p>
            <a:pPr>
              <a:lnSpc>
                <a:spcPts val="7700"/>
              </a:lnSpc>
            </a:pPr>
            <a:r>
              <a:rPr lang="en-US" sz="6000" b="1" dirty="0">
                <a:solidFill>
                  <a:srgbClr val="255C8C"/>
                </a:solidFill>
                <a:latin typeface="Open Sans 1 Bold"/>
                <a:ea typeface="Open Sans 1 Bold"/>
                <a:cs typeface="Open Sans 1 Bold"/>
                <a:sym typeface="Open Sans 1 Bold"/>
              </a:rPr>
              <a:t>03. SSRS </a:t>
            </a:r>
          </a:p>
          <a:p>
            <a:pPr algn="l">
              <a:lnSpc>
                <a:spcPts val="7700"/>
              </a:lnSpc>
            </a:pPr>
            <a:endParaRPr lang="en-US" sz="6000" b="1" dirty="0">
              <a:solidFill>
                <a:srgbClr val="255C8C"/>
              </a:solidFill>
              <a:latin typeface="HK Grotesk Bold"/>
              <a:ea typeface="HK Grotesk Bold"/>
              <a:cs typeface="HK Grotesk Bold"/>
              <a:sym typeface="HK Grotesk Bold"/>
            </a:endParaRPr>
          </a:p>
        </p:txBody>
      </p:sp>
      <p:pic>
        <p:nvPicPr>
          <p:cNvPr id="10" name="Picture 9">
            <a:extLst>
              <a:ext uri="{FF2B5EF4-FFF2-40B4-BE49-F238E27FC236}">
                <a16:creationId xmlns:a16="http://schemas.microsoft.com/office/drawing/2014/main" id="{1983735F-22BB-45C7-F1B4-2386A965B4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9364" y="1951825"/>
            <a:ext cx="17460036" cy="7843541"/>
          </a:xfrm>
          <a:prstGeom prst="rect">
            <a:avLst/>
          </a:prstGeom>
        </p:spPr>
      </p:pic>
    </p:spTree>
    <p:extLst>
      <p:ext uri="{BB962C8B-B14F-4D97-AF65-F5344CB8AC3E}">
        <p14:creationId xmlns:p14="http://schemas.microsoft.com/office/powerpoint/2010/main" val="134681967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8EEDE5-504C-F372-2519-4E8F24DA5F75}"/>
            </a:ext>
          </a:extLst>
        </p:cNvPr>
        <p:cNvGrpSpPr/>
        <p:nvPr/>
      </p:nvGrpSpPr>
      <p:grpSpPr>
        <a:xfrm>
          <a:off x="0" y="0"/>
          <a:ext cx="0" cy="0"/>
          <a:chOff x="0" y="0"/>
          <a:chExt cx="0" cy="0"/>
        </a:xfrm>
      </p:grpSpPr>
      <p:grpSp>
        <p:nvGrpSpPr>
          <p:cNvPr id="3" name="Group 3">
            <a:extLst>
              <a:ext uri="{FF2B5EF4-FFF2-40B4-BE49-F238E27FC236}">
                <a16:creationId xmlns:a16="http://schemas.microsoft.com/office/drawing/2014/main" id="{3F3981C8-5B12-8C73-15F5-13CFFB3A997D}"/>
              </a:ext>
            </a:extLst>
          </p:cNvPr>
          <p:cNvGrpSpPr/>
          <p:nvPr/>
        </p:nvGrpSpPr>
        <p:grpSpPr>
          <a:xfrm>
            <a:off x="-1345187" y="0"/>
            <a:ext cx="6662939" cy="762000"/>
            <a:chOff x="0" y="0"/>
            <a:chExt cx="1754848" cy="200691"/>
          </a:xfrm>
        </p:grpSpPr>
        <p:sp>
          <p:nvSpPr>
            <p:cNvPr id="4" name="Freeform 4">
              <a:extLst>
                <a:ext uri="{FF2B5EF4-FFF2-40B4-BE49-F238E27FC236}">
                  <a16:creationId xmlns:a16="http://schemas.microsoft.com/office/drawing/2014/main" id="{3C964CA1-E367-E9F7-B2B9-E6F0F0B43449}"/>
                </a:ext>
              </a:extLst>
            </p:cNvPr>
            <p:cNvSpPr/>
            <p:nvPr/>
          </p:nvSpPr>
          <p:spPr>
            <a:xfrm>
              <a:off x="0" y="0"/>
              <a:ext cx="1754848" cy="200691"/>
            </a:xfrm>
            <a:custGeom>
              <a:avLst/>
              <a:gdLst/>
              <a:ahLst/>
              <a:cxnLst/>
              <a:rect l="l" t="t" r="r" b="b"/>
              <a:pathLst>
                <a:path w="1754848" h="200691">
                  <a:moveTo>
                    <a:pt x="203200" y="0"/>
                  </a:moveTo>
                  <a:lnTo>
                    <a:pt x="1754848" y="0"/>
                  </a:lnTo>
                  <a:lnTo>
                    <a:pt x="1551648" y="200691"/>
                  </a:lnTo>
                  <a:lnTo>
                    <a:pt x="0" y="200691"/>
                  </a:lnTo>
                  <a:lnTo>
                    <a:pt x="203200" y="0"/>
                  </a:lnTo>
                  <a:close/>
                </a:path>
              </a:pathLst>
            </a:custGeom>
            <a:solidFill>
              <a:srgbClr val="255C8C"/>
            </a:solidFill>
          </p:spPr>
        </p:sp>
        <p:sp>
          <p:nvSpPr>
            <p:cNvPr id="5" name="TextBox 5">
              <a:extLst>
                <a:ext uri="{FF2B5EF4-FFF2-40B4-BE49-F238E27FC236}">
                  <a16:creationId xmlns:a16="http://schemas.microsoft.com/office/drawing/2014/main" id="{A0B4B4E1-F0D8-BDDF-D33F-6F4E299ECE6C}"/>
                </a:ext>
              </a:extLst>
            </p:cNvPr>
            <p:cNvSpPr txBox="1"/>
            <p:nvPr/>
          </p:nvSpPr>
          <p:spPr>
            <a:xfrm>
              <a:off x="101600" y="-47625"/>
              <a:ext cx="1551648" cy="248316"/>
            </a:xfrm>
            <a:prstGeom prst="rect">
              <a:avLst/>
            </a:prstGeom>
          </p:spPr>
          <p:txBody>
            <a:bodyPr lIns="50800" tIns="50800" rIns="50800" bIns="50800" rtlCol="0" anchor="ctr"/>
            <a:lstStyle/>
            <a:p>
              <a:pPr algn="ctr">
                <a:lnSpc>
                  <a:spcPts val="2940"/>
                </a:lnSpc>
              </a:pPr>
              <a:endParaRPr/>
            </a:p>
          </p:txBody>
        </p:sp>
      </p:grpSp>
      <p:grpSp>
        <p:nvGrpSpPr>
          <p:cNvPr id="6" name="Group 6">
            <a:extLst>
              <a:ext uri="{FF2B5EF4-FFF2-40B4-BE49-F238E27FC236}">
                <a16:creationId xmlns:a16="http://schemas.microsoft.com/office/drawing/2014/main" id="{83B5A9F1-3D66-6DD8-7685-A235D1DF95E4}"/>
              </a:ext>
            </a:extLst>
          </p:cNvPr>
          <p:cNvGrpSpPr/>
          <p:nvPr/>
        </p:nvGrpSpPr>
        <p:grpSpPr>
          <a:xfrm rot="-10800000">
            <a:off x="12801600" y="9525000"/>
            <a:ext cx="6662939" cy="762000"/>
            <a:chOff x="0" y="0"/>
            <a:chExt cx="1754848" cy="200691"/>
          </a:xfrm>
        </p:grpSpPr>
        <p:sp>
          <p:nvSpPr>
            <p:cNvPr id="7" name="Freeform 7">
              <a:extLst>
                <a:ext uri="{FF2B5EF4-FFF2-40B4-BE49-F238E27FC236}">
                  <a16:creationId xmlns:a16="http://schemas.microsoft.com/office/drawing/2014/main" id="{8BF94312-2EBC-2D8B-ACD7-0B88006D884D}"/>
                </a:ext>
              </a:extLst>
            </p:cNvPr>
            <p:cNvSpPr/>
            <p:nvPr/>
          </p:nvSpPr>
          <p:spPr>
            <a:xfrm>
              <a:off x="0" y="0"/>
              <a:ext cx="1754848" cy="200691"/>
            </a:xfrm>
            <a:custGeom>
              <a:avLst/>
              <a:gdLst/>
              <a:ahLst/>
              <a:cxnLst/>
              <a:rect l="l" t="t" r="r" b="b"/>
              <a:pathLst>
                <a:path w="1754848" h="200691">
                  <a:moveTo>
                    <a:pt x="203200" y="0"/>
                  </a:moveTo>
                  <a:lnTo>
                    <a:pt x="1754848" y="0"/>
                  </a:lnTo>
                  <a:lnTo>
                    <a:pt x="1551648" y="200691"/>
                  </a:lnTo>
                  <a:lnTo>
                    <a:pt x="0" y="200691"/>
                  </a:lnTo>
                  <a:lnTo>
                    <a:pt x="203200" y="0"/>
                  </a:lnTo>
                  <a:close/>
                </a:path>
              </a:pathLst>
            </a:custGeom>
            <a:solidFill>
              <a:srgbClr val="255C8C"/>
            </a:solidFill>
          </p:spPr>
        </p:sp>
        <p:sp>
          <p:nvSpPr>
            <p:cNvPr id="8" name="TextBox 8">
              <a:extLst>
                <a:ext uri="{FF2B5EF4-FFF2-40B4-BE49-F238E27FC236}">
                  <a16:creationId xmlns:a16="http://schemas.microsoft.com/office/drawing/2014/main" id="{55658A86-0D74-5B2B-68BD-DE44EE8A0491}"/>
                </a:ext>
              </a:extLst>
            </p:cNvPr>
            <p:cNvSpPr txBox="1"/>
            <p:nvPr/>
          </p:nvSpPr>
          <p:spPr>
            <a:xfrm>
              <a:off x="101600" y="-47625"/>
              <a:ext cx="1551648" cy="248316"/>
            </a:xfrm>
            <a:prstGeom prst="rect">
              <a:avLst/>
            </a:prstGeom>
          </p:spPr>
          <p:txBody>
            <a:bodyPr lIns="50800" tIns="50800" rIns="50800" bIns="50800" rtlCol="0" anchor="ctr"/>
            <a:lstStyle/>
            <a:p>
              <a:pPr algn="ctr">
                <a:lnSpc>
                  <a:spcPts val="2940"/>
                </a:lnSpc>
              </a:pPr>
              <a:endParaRPr/>
            </a:p>
          </p:txBody>
        </p:sp>
      </p:grpSp>
      <p:sp>
        <p:nvSpPr>
          <p:cNvPr id="12" name="TextBox 12">
            <a:extLst>
              <a:ext uri="{FF2B5EF4-FFF2-40B4-BE49-F238E27FC236}">
                <a16:creationId xmlns:a16="http://schemas.microsoft.com/office/drawing/2014/main" id="{C877695E-1ED5-C839-B420-13617C7899CA}"/>
              </a:ext>
            </a:extLst>
          </p:cNvPr>
          <p:cNvSpPr txBox="1"/>
          <p:nvPr/>
        </p:nvSpPr>
        <p:spPr>
          <a:xfrm>
            <a:off x="599364" y="1109551"/>
            <a:ext cx="8468436" cy="1974900"/>
          </a:xfrm>
          <a:prstGeom prst="rect">
            <a:avLst/>
          </a:prstGeom>
        </p:spPr>
        <p:txBody>
          <a:bodyPr wrap="square" lIns="0" tIns="0" rIns="0" bIns="0" rtlCol="0" anchor="t">
            <a:spAutoFit/>
          </a:bodyPr>
          <a:lstStyle/>
          <a:p>
            <a:pPr>
              <a:lnSpc>
                <a:spcPts val="7700"/>
              </a:lnSpc>
            </a:pPr>
            <a:r>
              <a:rPr lang="en-US" sz="6000" b="1" dirty="0">
                <a:solidFill>
                  <a:srgbClr val="255C8C"/>
                </a:solidFill>
                <a:latin typeface="Open Sans 1 Bold"/>
                <a:ea typeface="Open Sans 1 Bold"/>
                <a:cs typeface="Open Sans 1 Bold"/>
                <a:sym typeface="Open Sans 1 Bold"/>
              </a:rPr>
              <a:t>03. SSRS </a:t>
            </a:r>
          </a:p>
          <a:p>
            <a:pPr algn="l">
              <a:lnSpc>
                <a:spcPts val="7700"/>
              </a:lnSpc>
            </a:pPr>
            <a:endParaRPr lang="en-US" sz="6000" b="1" dirty="0">
              <a:solidFill>
                <a:srgbClr val="255C8C"/>
              </a:solidFill>
              <a:latin typeface="HK Grotesk Bold"/>
              <a:ea typeface="HK Grotesk Bold"/>
              <a:cs typeface="HK Grotesk Bold"/>
              <a:sym typeface="HK Grotesk Bold"/>
            </a:endParaRPr>
          </a:p>
        </p:txBody>
      </p:sp>
      <p:pic>
        <p:nvPicPr>
          <p:cNvPr id="9" name="Picture 8">
            <a:extLst>
              <a:ext uri="{FF2B5EF4-FFF2-40B4-BE49-F238E27FC236}">
                <a16:creationId xmlns:a16="http://schemas.microsoft.com/office/drawing/2014/main" id="{B7AF3886-C238-9255-2C44-77A7695C47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91688" y="2096999"/>
            <a:ext cx="8405588" cy="7694699"/>
          </a:xfrm>
          <a:prstGeom prst="rect">
            <a:avLst/>
          </a:prstGeom>
        </p:spPr>
      </p:pic>
      <p:pic>
        <p:nvPicPr>
          <p:cNvPr id="13" name="Picture 12">
            <a:extLst>
              <a:ext uri="{FF2B5EF4-FFF2-40B4-BE49-F238E27FC236}">
                <a16:creationId xmlns:a16="http://schemas.microsoft.com/office/drawing/2014/main" id="{1FA541A4-AE86-06CF-7542-AFD4C53FCB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6179" y="2096999"/>
            <a:ext cx="8001693" cy="7694699"/>
          </a:xfrm>
          <a:prstGeom prst="rect">
            <a:avLst/>
          </a:prstGeom>
        </p:spPr>
      </p:pic>
    </p:spTree>
    <p:extLst>
      <p:ext uri="{BB962C8B-B14F-4D97-AF65-F5344CB8AC3E}">
        <p14:creationId xmlns:p14="http://schemas.microsoft.com/office/powerpoint/2010/main" val="35702753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D18948-7843-B3C9-188F-4B716C949713}"/>
            </a:ext>
          </a:extLst>
        </p:cNvPr>
        <p:cNvGrpSpPr/>
        <p:nvPr/>
      </p:nvGrpSpPr>
      <p:grpSpPr>
        <a:xfrm>
          <a:off x="0" y="0"/>
          <a:ext cx="0" cy="0"/>
          <a:chOff x="0" y="0"/>
          <a:chExt cx="0" cy="0"/>
        </a:xfrm>
      </p:grpSpPr>
      <p:grpSp>
        <p:nvGrpSpPr>
          <p:cNvPr id="3" name="Group 3">
            <a:extLst>
              <a:ext uri="{FF2B5EF4-FFF2-40B4-BE49-F238E27FC236}">
                <a16:creationId xmlns:a16="http://schemas.microsoft.com/office/drawing/2014/main" id="{C3280CDA-FF28-8BFD-8584-E4E9A65DE3E1}"/>
              </a:ext>
            </a:extLst>
          </p:cNvPr>
          <p:cNvGrpSpPr/>
          <p:nvPr/>
        </p:nvGrpSpPr>
        <p:grpSpPr>
          <a:xfrm>
            <a:off x="-1345187" y="0"/>
            <a:ext cx="6662939" cy="762000"/>
            <a:chOff x="0" y="0"/>
            <a:chExt cx="1754848" cy="200691"/>
          </a:xfrm>
        </p:grpSpPr>
        <p:sp>
          <p:nvSpPr>
            <p:cNvPr id="4" name="Freeform 4">
              <a:extLst>
                <a:ext uri="{FF2B5EF4-FFF2-40B4-BE49-F238E27FC236}">
                  <a16:creationId xmlns:a16="http://schemas.microsoft.com/office/drawing/2014/main" id="{A8094C55-1CCB-55C7-0EB3-7D1B529B2B6C}"/>
                </a:ext>
              </a:extLst>
            </p:cNvPr>
            <p:cNvSpPr/>
            <p:nvPr/>
          </p:nvSpPr>
          <p:spPr>
            <a:xfrm>
              <a:off x="0" y="0"/>
              <a:ext cx="1754848" cy="200691"/>
            </a:xfrm>
            <a:custGeom>
              <a:avLst/>
              <a:gdLst/>
              <a:ahLst/>
              <a:cxnLst/>
              <a:rect l="l" t="t" r="r" b="b"/>
              <a:pathLst>
                <a:path w="1754848" h="200691">
                  <a:moveTo>
                    <a:pt x="203200" y="0"/>
                  </a:moveTo>
                  <a:lnTo>
                    <a:pt x="1754848" y="0"/>
                  </a:lnTo>
                  <a:lnTo>
                    <a:pt x="1551648" y="200691"/>
                  </a:lnTo>
                  <a:lnTo>
                    <a:pt x="0" y="200691"/>
                  </a:lnTo>
                  <a:lnTo>
                    <a:pt x="203200" y="0"/>
                  </a:lnTo>
                  <a:close/>
                </a:path>
              </a:pathLst>
            </a:custGeom>
            <a:solidFill>
              <a:srgbClr val="255C8C"/>
            </a:solidFill>
          </p:spPr>
        </p:sp>
        <p:sp>
          <p:nvSpPr>
            <p:cNvPr id="5" name="TextBox 5">
              <a:extLst>
                <a:ext uri="{FF2B5EF4-FFF2-40B4-BE49-F238E27FC236}">
                  <a16:creationId xmlns:a16="http://schemas.microsoft.com/office/drawing/2014/main" id="{6FC547B0-6661-C4C4-73F1-ECF9DC87108E}"/>
                </a:ext>
              </a:extLst>
            </p:cNvPr>
            <p:cNvSpPr txBox="1"/>
            <p:nvPr/>
          </p:nvSpPr>
          <p:spPr>
            <a:xfrm>
              <a:off x="101600" y="-47625"/>
              <a:ext cx="1551648" cy="248316"/>
            </a:xfrm>
            <a:prstGeom prst="rect">
              <a:avLst/>
            </a:prstGeom>
          </p:spPr>
          <p:txBody>
            <a:bodyPr lIns="50800" tIns="50800" rIns="50800" bIns="50800" rtlCol="0" anchor="ctr"/>
            <a:lstStyle/>
            <a:p>
              <a:pPr algn="ctr">
                <a:lnSpc>
                  <a:spcPts val="2940"/>
                </a:lnSpc>
              </a:pPr>
              <a:endParaRPr/>
            </a:p>
          </p:txBody>
        </p:sp>
      </p:grpSp>
      <p:grpSp>
        <p:nvGrpSpPr>
          <p:cNvPr id="6" name="Group 6">
            <a:extLst>
              <a:ext uri="{FF2B5EF4-FFF2-40B4-BE49-F238E27FC236}">
                <a16:creationId xmlns:a16="http://schemas.microsoft.com/office/drawing/2014/main" id="{C630001C-51CE-7592-E7C7-F1DF29F3E794}"/>
              </a:ext>
            </a:extLst>
          </p:cNvPr>
          <p:cNvGrpSpPr/>
          <p:nvPr/>
        </p:nvGrpSpPr>
        <p:grpSpPr>
          <a:xfrm rot="-10800000">
            <a:off x="12801600" y="9525000"/>
            <a:ext cx="6662939" cy="762000"/>
            <a:chOff x="0" y="0"/>
            <a:chExt cx="1754848" cy="200691"/>
          </a:xfrm>
        </p:grpSpPr>
        <p:sp>
          <p:nvSpPr>
            <p:cNvPr id="7" name="Freeform 7">
              <a:extLst>
                <a:ext uri="{FF2B5EF4-FFF2-40B4-BE49-F238E27FC236}">
                  <a16:creationId xmlns:a16="http://schemas.microsoft.com/office/drawing/2014/main" id="{08BB395E-4C7F-DAAD-FB24-D0826913EA2F}"/>
                </a:ext>
              </a:extLst>
            </p:cNvPr>
            <p:cNvSpPr/>
            <p:nvPr/>
          </p:nvSpPr>
          <p:spPr>
            <a:xfrm>
              <a:off x="0" y="0"/>
              <a:ext cx="1754848" cy="200691"/>
            </a:xfrm>
            <a:custGeom>
              <a:avLst/>
              <a:gdLst/>
              <a:ahLst/>
              <a:cxnLst/>
              <a:rect l="l" t="t" r="r" b="b"/>
              <a:pathLst>
                <a:path w="1754848" h="200691">
                  <a:moveTo>
                    <a:pt x="203200" y="0"/>
                  </a:moveTo>
                  <a:lnTo>
                    <a:pt x="1754848" y="0"/>
                  </a:lnTo>
                  <a:lnTo>
                    <a:pt x="1551648" y="200691"/>
                  </a:lnTo>
                  <a:lnTo>
                    <a:pt x="0" y="200691"/>
                  </a:lnTo>
                  <a:lnTo>
                    <a:pt x="203200" y="0"/>
                  </a:lnTo>
                  <a:close/>
                </a:path>
              </a:pathLst>
            </a:custGeom>
            <a:solidFill>
              <a:srgbClr val="255C8C"/>
            </a:solidFill>
          </p:spPr>
        </p:sp>
        <p:sp>
          <p:nvSpPr>
            <p:cNvPr id="8" name="TextBox 8">
              <a:extLst>
                <a:ext uri="{FF2B5EF4-FFF2-40B4-BE49-F238E27FC236}">
                  <a16:creationId xmlns:a16="http://schemas.microsoft.com/office/drawing/2014/main" id="{5D95FA02-D201-4176-0BB1-15CD3EC8D11C}"/>
                </a:ext>
              </a:extLst>
            </p:cNvPr>
            <p:cNvSpPr txBox="1"/>
            <p:nvPr/>
          </p:nvSpPr>
          <p:spPr>
            <a:xfrm>
              <a:off x="101600" y="-47625"/>
              <a:ext cx="1551648" cy="248316"/>
            </a:xfrm>
            <a:prstGeom prst="rect">
              <a:avLst/>
            </a:prstGeom>
          </p:spPr>
          <p:txBody>
            <a:bodyPr lIns="50800" tIns="50800" rIns="50800" bIns="50800" rtlCol="0" anchor="ctr"/>
            <a:lstStyle/>
            <a:p>
              <a:pPr algn="ctr">
                <a:lnSpc>
                  <a:spcPts val="2940"/>
                </a:lnSpc>
              </a:pPr>
              <a:endParaRPr/>
            </a:p>
          </p:txBody>
        </p:sp>
      </p:grpSp>
      <p:sp>
        <p:nvSpPr>
          <p:cNvPr id="12" name="TextBox 12">
            <a:extLst>
              <a:ext uri="{FF2B5EF4-FFF2-40B4-BE49-F238E27FC236}">
                <a16:creationId xmlns:a16="http://schemas.microsoft.com/office/drawing/2014/main" id="{77A64A78-7411-D754-F9C6-36A3B2AFEB93}"/>
              </a:ext>
            </a:extLst>
          </p:cNvPr>
          <p:cNvSpPr txBox="1"/>
          <p:nvPr/>
        </p:nvSpPr>
        <p:spPr>
          <a:xfrm>
            <a:off x="599364" y="1109551"/>
            <a:ext cx="8468436" cy="1974900"/>
          </a:xfrm>
          <a:prstGeom prst="rect">
            <a:avLst/>
          </a:prstGeom>
        </p:spPr>
        <p:txBody>
          <a:bodyPr wrap="square" lIns="0" tIns="0" rIns="0" bIns="0" rtlCol="0" anchor="t">
            <a:spAutoFit/>
          </a:bodyPr>
          <a:lstStyle/>
          <a:p>
            <a:pPr>
              <a:lnSpc>
                <a:spcPts val="7700"/>
              </a:lnSpc>
            </a:pPr>
            <a:r>
              <a:rPr lang="en-US" sz="6000" b="1" dirty="0">
                <a:solidFill>
                  <a:srgbClr val="255C8C"/>
                </a:solidFill>
                <a:latin typeface="Open Sans 1 Bold"/>
                <a:ea typeface="Open Sans 1 Bold"/>
                <a:cs typeface="Open Sans 1 Bold"/>
                <a:sym typeface="Open Sans 1 Bold"/>
              </a:rPr>
              <a:t>03. SSRS </a:t>
            </a:r>
          </a:p>
          <a:p>
            <a:pPr algn="l">
              <a:lnSpc>
                <a:spcPts val="7700"/>
              </a:lnSpc>
            </a:pPr>
            <a:endParaRPr lang="en-US" sz="6000" b="1" dirty="0">
              <a:solidFill>
                <a:srgbClr val="255C8C"/>
              </a:solidFill>
              <a:latin typeface="HK Grotesk Bold"/>
              <a:ea typeface="HK Grotesk Bold"/>
              <a:cs typeface="HK Grotesk Bold"/>
              <a:sym typeface="HK Grotesk Bold"/>
            </a:endParaRPr>
          </a:p>
        </p:txBody>
      </p:sp>
      <p:pic>
        <p:nvPicPr>
          <p:cNvPr id="9" name="Picture 8">
            <a:extLst>
              <a:ext uri="{FF2B5EF4-FFF2-40B4-BE49-F238E27FC236}">
                <a16:creationId xmlns:a16="http://schemas.microsoft.com/office/drawing/2014/main" id="{C33F15F0-A81A-7B1D-57F2-AA069371DD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9364" y="2119860"/>
            <a:ext cx="8468436" cy="7519439"/>
          </a:xfrm>
          <a:prstGeom prst="rect">
            <a:avLst/>
          </a:prstGeom>
        </p:spPr>
      </p:pic>
      <p:pic>
        <p:nvPicPr>
          <p:cNvPr id="13" name="Picture 12">
            <a:extLst>
              <a:ext uri="{FF2B5EF4-FFF2-40B4-BE49-F238E27FC236}">
                <a16:creationId xmlns:a16="http://schemas.microsoft.com/office/drawing/2014/main" id="{5C336A27-05F0-E24B-D50F-0EE2EF3C60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20202" y="2119859"/>
            <a:ext cx="8762998" cy="7519439"/>
          </a:xfrm>
          <a:prstGeom prst="rect">
            <a:avLst/>
          </a:prstGeom>
        </p:spPr>
      </p:pic>
    </p:spTree>
    <p:extLst>
      <p:ext uri="{BB962C8B-B14F-4D97-AF65-F5344CB8AC3E}">
        <p14:creationId xmlns:p14="http://schemas.microsoft.com/office/powerpoint/2010/main" val="20481310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004C4D-F3D4-4656-EACF-D3BFFF306E17}"/>
            </a:ext>
          </a:extLst>
        </p:cNvPr>
        <p:cNvGrpSpPr/>
        <p:nvPr/>
      </p:nvGrpSpPr>
      <p:grpSpPr>
        <a:xfrm>
          <a:off x="0" y="0"/>
          <a:ext cx="0" cy="0"/>
          <a:chOff x="0" y="0"/>
          <a:chExt cx="0" cy="0"/>
        </a:xfrm>
      </p:grpSpPr>
      <p:grpSp>
        <p:nvGrpSpPr>
          <p:cNvPr id="3" name="Group 3">
            <a:extLst>
              <a:ext uri="{FF2B5EF4-FFF2-40B4-BE49-F238E27FC236}">
                <a16:creationId xmlns:a16="http://schemas.microsoft.com/office/drawing/2014/main" id="{87F9B7A8-2663-3E6E-BF37-642FC80DB06A}"/>
              </a:ext>
            </a:extLst>
          </p:cNvPr>
          <p:cNvGrpSpPr/>
          <p:nvPr/>
        </p:nvGrpSpPr>
        <p:grpSpPr>
          <a:xfrm>
            <a:off x="-1345187" y="0"/>
            <a:ext cx="6662939" cy="762000"/>
            <a:chOff x="0" y="0"/>
            <a:chExt cx="1754848" cy="200691"/>
          </a:xfrm>
        </p:grpSpPr>
        <p:sp>
          <p:nvSpPr>
            <p:cNvPr id="4" name="Freeform 4">
              <a:extLst>
                <a:ext uri="{FF2B5EF4-FFF2-40B4-BE49-F238E27FC236}">
                  <a16:creationId xmlns:a16="http://schemas.microsoft.com/office/drawing/2014/main" id="{3FD7256E-F0B7-D1E6-2349-83D07553F798}"/>
                </a:ext>
              </a:extLst>
            </p:cNvPr>
            <p:cNvSpPr/>
            <p:nvPr/>
          </p:nvSpPr>
          <p:spPr>
            <a:xfrm>
              <a:off x="0" y="0"/>
              <a:ext cx="1754848" cy="200691"/>
            </a:xfrm>
            <a:custGeom>
              <a:avLst/>
              <a:gdLst/>
              <a:ahLst/>
              <a:cxnLst/>
              <a:rect l="l" t="t" r="r" b="b"/>
              <a:pathLst>
                <a:path w="1754848" h="200691">
                  <a:moveTo>
                    <a:pt x="203200" y="0"/>
                  </a:moveTo>
                  <a:lnTo>
                    <a:pt x="1754848" y="0"/>
                  </a:lnTo>
                  <a:lnTo>
                    <a:pt x="1551648" y="200691"/>
                  </a:lnTo>
                  <a:lnTo>
                    <a:pt x="0" y="200691"/>
                  </a:lnTo>
                  <a:lnTo>
                    <a:pt x="203200" y="0"/>
                  </a:lnTo>
                  <a:close/>
                </a:path>
              </a:pathLst>
            </a:custGeom>
            <a:solidFill>
              <a:srgbClr val="255C8C"/>
            </a:solidFill>
          </p:spPr>
        </p:sp>
        <p:sp>
          <p:nvSpPr>
            <p:cNvPr id="5" name="TextBox 5">
              <a:extLst>
                <a:ext uri="{FF2B5EF4-FFF2-40B4-BE49-F238E27FC236}">
                  <a16:creationId xmlns:a16="http://schemas.microsoft.com/office/drawing/2014/main" id="{41601814-034A-CB99-4AC1-F61F3C0B4820}"/>
                </a:ext>
              </a:extLst>
            </p:cNvPr>
            <p:cNvSpPr txBox="1"/>
            <p:nvPr/>
          </p:nvSpPr>
          <p:spPr>
            <a:xfrm>
              <a:off x="101600" y="-47625"/>
              <a:ext cx="1551648" cy="248316"/>
            </a:xfrm>
            <a:prstGeom prst="rect">
              <a:avLst/>
            </a:prstGeom>
          </p:spPr>
          <p:txBody>
            <a:bodyPr lIns="50800" tIns="50800" rIns="50800" bIns="50800" rtlCol="0" anchor="ctr"/>
            <a:lstStyle/>
            <a:p>
              <a:pPr algn="ctr">
                <a:lnSpc>
                  <a:spcPts val="2940"/>
                </a:lnSpc>
              </a:pPr>
              <a:endParaRPr/>
            </a:p>
          </p:txBody>
        </p:sp>
      </p:grpSp>
      <p:grpSp>
        <p:nvGrpSpPr>
          <p:cNvPr id="6" name="Group 6">
            <a:extLst>
              <a:ext uri="{FF2B5EF4-FFF2-40B4-BE49-F238E27FC236}">
                <a16:creationId xmlns:a16="http://schemas.microsoft.com/office/drawing/2014/main" id="{D58A24E9-AD8A-315F-1B9D-F6B8F843F960}"/>
              </a:ext>
            </a:extLst>
          </p:cNvPr>
          <p:cNvGrpSpPr/>
          <p:nvPr/>
        </p:nvGrpSpPr>
        <p:grpSpPr>
          <a:xfrm rot="-10800000">
            <a:off x="12801600" y="9525000"/>
            <a:ext cx="6662939" cy="762000"/>
            <a:chOff x="0" y="0"/>
            <a:chExt cx="1754848" cy="200691"/>
          </a:xfrm>
        </p:grpSpPr>
        <p:sp>
          <p:nvSpPr>
            <p:cNvPr id="7" name="Freeform 7">
              <a:extLst>
                <a:ext uri="{FF2B5EF4-FFF2-40B4-BE49-F238E27FC236}">
                  <a16:creationId xmlns:a16="http://schemas.microsoft.com/office/drawing/2014/main" id="{61DB4E15-F08F-1909-2E5A-C96005392A59}"/>
                </a:ext>
              </a:extLst>
            </p:cNvPr>
            <p:cNvSpPr/>
            <p:nvPr/>
          </p:nvSpPr>
          <p:spPr>
            <a:xfrm>
              <a:off x="0" y="0"/>
              <a:ext cx="1754848" cy="200691"/>
            </a:xfrm>
            <a:custGeom>
              <a:avLst/>
              <a:gdLst/>
              <a:ahLst/>
              <a:cxnLst/>
              <a:rect l="l" t="t" r="r" b="b"/>
              <a:pathLst>
                <a:path w="1754848" h="200691">
                  <a:moveTo>
                    <a:pt x="203200" y="0"/>
                  </a:moveTo>
                  <a:lnTo>
                    <a:pt x="1754848" y="0"/>
                  </a:lnTo>
                  <a:lnTo>
                    <a:pt x="1551648" y="200691"/>
                  </a:lnTo>
                  <a:lnTo>
                    <a:pt x="0" y="200691"/>
                  </a:lnTo>
                  <a:lnTo>
                    <a:pt x="203200" y="0"/>
                  </a:lnTo>
                  <a:close/>
                </a:path>
              </a:pathLst>
            </a:custGeom>
            <a:solidFill>
              <a:srgbClr val="255C8C"/>
            </a:solidFill>
          </p:spPr>
        </p:sp>
        <p:sp>
          <p:nvSpPr>
            <p:cNvPr id="8" name="TextBox 8">
              <a:extLst>
                <a:ext uri="{FF2B5EF4-FFF2-40B4-BE49-F238E27FC236}">
                  <a16:creationId xmlns:a16="http://schemas.microsoft.com/office/drawing/2014/main" id="{C4614E36-EA0A-A8FF-6AC5-B2E198F9EC9C}"/>
                </a:ext>
              </a:extLst>
            </p:cNvPr>
            <p:cNvSpPr txBox="1"/>
            <p:nvPr/>
          </p:nvSpPr>
          <p:spPr>
            <a:xfrm>
              <a:off x="101600" y="-47625"/>
              <a:ext cx="1551648" cy="248316"/>
            </a:xfrm>
            <a:prstGeom prst="rect">
              <a:avLst/>
            </a:prstGeom>
          </p:spPr>
          <p:txBody>
            <a:bodyPr lIns="50800" tIns="50800" rIns="50800" bIns="50800" rtlCol="0" anchor="ctr"/>
            <a:lstStyle/>
            <a:p>
              <a:pPr algn="ctr">
                <a:lnSpc>
                  <a:spcPts val="2940"/>
                </a:lnSpc>
              </a:pPr>
              <a:endParaRPr/>
            </a:p>
          </p:txBody>
        </p:sp>
      </p:grpSp>
      <p:sp>
        <p:nvSpPr>
          <p:cNvPr id="12" name="TextBox 12">
            <a:extLst>
              <a:ext uri="{FF2B5EF4-FFF2-40B4-BE49-F238E27FC236}">
                <a16:creationId xmlns:a16="http://schemas.microsoft.com/office/drawing/2014/main" id="{6B3DB423-68C3-521E-6234-FC04B97560C5}"/>
              </a:ext>
            </a:extLst>
          </p:cNvPr>
          <p:cNvSpPr txBox="1"/>
          <p:nvPr/>
        </p:nvSpPr>
        <p:spPr>
          <a:xfrm>
            <a:off x="599364" y="1109551"/>
            <a:ext cx="8468436" cy="1974900"/>
          </a:xfrm>
          <a:prstGeom prst="rect">
            <a:avLst/>
          </a:prstGeom>
        </p:spPr>
        <p:txBody>
          <a:bodyPr wrap="square" lIns="0" tIns="0" rIns="0" bIns="0" rtlCol="0" anchor="t">
            <a:spAutoFit/>
          </a:bodyPr>
          <a:lstStyle/>
          <a:p>
            <a:pPr>
              <a:lnSpc>
                <a:spcPts val="7700"/>
              </a:lnSpc>
            </a:pPr>
            <a:r>
              <a:rPr lang="en-US" sz="6000" b="1" dirty="0">
                <a:solidFill>
                  <a:srgbClr val="255C8C"/>
                </a:solidFill>
                <a:latin typeface="Open Sans 1 Bold"/>
                <a:ea typeface="Open Sans 1 Bold"/>
                <a:cs typeface="Open Sans 1 Bold"/>
                <a:sym typeface="Open Sans 1 Bold"/>
              </a:rPr>
              <a:t>03. SSRS </a:t>
            </a:r>
          </a:p>
          <a:p>
            <a:pPr algn="l">
              <a:lnSpc>
                <a:spcPts val="7700"/>
              </a:lnSpc>
            </a:pPr>
            <a:endParaRPr lang="en-US" sz="6000" b="1" dirty="0">
              <a:solidFill>
                <a:srgbClr val="255C8C"/>
              </a:solidFill>
              <a:latin typeface="HK Grotesk Bold"/>
              <a:ea typeface="HK Grotesk Bold"/>
              <a:cs typeface="HK Grotesk Bold"/>
              <a:sym typeface="HK Grotesk Bold"/>
            </a:endParaRPr>
          </a:p>
        </p:txBody>
      </p:sp>
      <p:pic>
        <p:nvPicPr>
          <p:cNvPr id="9" name="Picture 8">
            <a:extLst>
              <a:ext uri="{FF2B5EF4-FFF2-40B4-BE49-F238E27FC236}">
                <a16:creationId xmlns:a16="http://schemas.microsoft.com/office/drawing/2014/main" id="{E46692F3-594B-3FC1-09EC-994F6C18FF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3184" y="2097001"/>
            <a:ext cx="16985452" cy="7798918"/>
          </a:xfrm>
          <a:prstGeom prst="rect">
            <a:avLst/>
          </a:prstGeom>
        </p:spPr>
      </p:pic>
    </p:spTree>
    <p:extLst>
      <p:ext uri="{BB962C8B-B14F-4D97-AF65-F5344CB8AC3E}">
        <p14:creationId xmlns:p14="http://schemas.microsoft.com/office/powerpoint/2010/main" val="17074100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4B8922-C8CF-924E-88B2-65BD2886DEB5}"/>
            </a:ext>
          </a:extLst>
        </p:cNvPr>
        <p:cNvGrpSpPr/>
        <p:nvPr/>
      </p:nvGrpSpPr>
      <p:grpSpPr>
        <a:xfrm>
          <a:off x="0" y="0"/>
          <a:ext cx="0" cy="0"/>
          <a:chOff x="0" y="0"/>
          <a:chExt cx="0" cy="0"/>
        </a:xfrm>
      </p:grpSpPr>
      <p:grpSp>
        <p:nvGrpSpPr>
          <p:cNvPr id="3" name="Group 3">
            <a:extLst>
              <a:ext uri="{FF2B5EF4-FFF2-40B4-BE49-F238E27FC236}">
                <a16:creationId xmlns:a16="http://schemas.microsoft.com/office/drawing/2014/main" id="{4EA11F6F-B4D4-B13F-CB60-695178C7A2D6}"/>
              </a:ext>
            </a:extLst>
          </p:cNvPr>
          <p:cNvGrpSpPr/>
          <p:nvPr/>
        </p:nvGrpSpPr>
        <p:grpSpPr>
          <a:xfrm>
            <a:off x="-1345187" y="0"/>
            <a:ext cx="6662939" cy="762000"/>
            <a:chOff x="0" y="0"/>
            <a:chExt cx="1754848" cy="200691"/>
          </a:xfrm>
        </p:grpSpPr>
        <p:sp>
          <p:nvSpPr>
            <p:cNvPr id="4" name="Freeform 4">
              <a:extLst>
                <a:ext uri="{FF2B5EF4-FFF2-40B4-BE49-F238E27FC236}">
                  <a16:creationId xmlns:a16="http://schemas.microsoft.com/office/drawing/2014/main" id="{B83DCBD0-DB3F-C58E-1BFE-0D5119ECE4D0}"/>
                </a:ext>
              </a:extLst>
            </p:cNvPr>
            <p:cNvSpPr/>
            <p:nvPr/>
          </p:nvSpPr>
          <p:spPr>
            <a:xfrm>
              <a:off x="0" y="0"/>
              <a:ext cx="1754848" cy="200691"/>
            </a:xfrm>
            <a:custGeom>
              <a:avLst/>
              <a:gdLst/>
              <a:ahLst/>
              <a:cxnLst/>
              <a:rect l="l" t="t" r="r" b="b"/>
              <a:pathLst>
                <a:path w="1754848" h="200691">
                  <a:moveTo>
                    <a:pt x="203200" y="0"/>
                  </a:moveTo>
                  <a:lnTo>
                    <a:pt x="1754848" y="0"/>
                  </a:lnTo>
                  <a:lnTo>
                    <a:pt x="1551648" y="200691"/>
                  </a:lnTo>
                  <a:lnTo>
                    <a:pt x="0" y="200691"/>
                  </a:lnTo>
                  <a:lnTo>
                    <a:pt x="203200" y="0"/>
                  </a:lnTo>
                  <a:close/>
                </a:path>
              </a:pathLst>
            </a:custGeom>
            <a:solidFill>
              <a:srgbClr val="255C8C"/>
            </a:solidFill>
          </p:spPr>
        </p:sp>
        <p:sp>
          <p:nvSpPr>
            <p:cNvPr id="5" name="TextBox 5">
              <a:extLst>
                <a:ext uri="{FF2B5EF4-FFF2-40B4-BE49-F238E27FC236}">
                  <a16:creationId xmlns:a16="http://schemas.microsoft.com/office/drawing/2014/main" id="{C96008C0-2596-258A-CA47-838FB88BDA5D}"/>
                </a:ext>
              </a:extLst>
            </p:cNvPr>
            <p:cNvSpPr txBox="1"/>
            <p:nvPr/>
          </p:nvSpPr>
          <p:spPr>
            <a:xfrm>
              <a:off x="101600" y="-47625"/>
              <a:ext cx="1551648" cy="248316"/>
            </a:xfrm>
            <a:prstGeom prst="rect">
              <a:avLst/>
            </a:prstGeom>
          </p:spPr>
          <p:txBody>
            <a:bodyPr lIns="50800" tIns="50800" rIns="50800" bIns="50800" rtlCol="0" anchor="ctr"/>
            <a:lstStyle/>
            <a:p>
              <a:pPr algn="ctr">
                <a:lnSpc>
                  <a:spcPts val="2940"/>
                </a:lnSpc>
              </a:pPr>
              <a:endParaRPr/>
            </a:p>
          </p:txBody>
        </p:sp>
      </p:grpSp>
      <p:grpSp>
        <p:nvGrpSpPr>
          <p:cNvPr id="6" name="Group 6">
            <a:extLst>
              <a:ext uri="{FF2B5EF4-FFF2-40B4-BE49-F238E27FC236}">
                <a16:creationId xmlns:a16="http://schemas.microsoft.com/office/drawing/2014/main" id="{2231A4C9-FAC4-1B25-89C5-4EF6F49FB6B1}"/>
              </a:ext>
            </a:extLst>
          </p:cNvPr>
          <p:cNvGrpSpPr/>
          <p:nvPr/>
        </p:nvGrpSpPr>
        <p:grpSpPr>
          <a:xfrm rot="-10800000">
            <a:off x="12801600" y="9525000"/>
            <a:ext cx="6662939" cy="762000"/>
            <a:chOff x="0" y="0"/>
            <a:chExt cx="1754848" cy="200691"/>
          </a:xfrm>
        </p:grpSpPr>
        <p:sp>
          <p:nvSpPr>
            <p:cNvPr id="7" name="Freeform 7">
              <a:extLst>
                <a:ext uri="{FF2B5EF4-FFF2-40B4-BE49-F238E27FC236}">
                  <a16:creationId xmlns:a16="http://schemas.microsoft.com/office/drawing/2014/main" id="{660A2471-B76A-8083-7305-305367695AB9}"/>
                </a:ext>
              </a:extLst>
            </p:cNvPr>
            <p:cNvSpPr/>
            <p:nvPr/>
          </p:nvSpPr>
          <p:spPr>
            <a:xfrm>
              <a:off x="0" y="0"/>
              <a:ext cx="1754848" cy="200691"/>
            </a:xfrm>
            <a:custGeom>
              <a:avLst/>
              <a:gdLst/>
              <a:ahLst/>
              <a:cxnLst/>
              <a:rect l="l" t="t" r="r" b="b"/>
              <a:pathLst>
                <a:path w="1754848" h="200691">
                  <a:moveTo>
                    <a:pt x="203200" y="0"/>
                  </a:moveTo>
                  <a:lnTo>
                    <a:pt x="1754848" y="0"/>
                  </a:lnTo>
                  <a:lnTo>
                    <a:pt x="1551648" y="200691"/>
                  </a:lnTo>
                  <a:lnTo>
                    <a:pt x="0" y="200691"/>
                  </a:lnTo>
                  <a:lnTo>
                    <a:pt x="203200" y="0"/>
                  </a:lnTo>
                  <a:close/>
                </a:path>
              </a:pathLst>
            </a:custGeom>
            <a:solidFill>
              <a:srgbClr val="255C8C"/>
            </a:solidFill>
          </p:spPr>
        </p:sp>
        <p:sp>
          <p:nvSpPr>
            <p:cNvPr id="8" name="TextBox 8">
              <a:extLst>
                <a:ext uri="{FF2B5EF4-FFF2-40B4-BE49-F238E27FC236}">
                  <a16:creationId xmlns:a16="http://schemas.microsoft.com/office/drawing/2014/main" id="{7D1ED3C3-0245-2240-B564-09819246C376}"/>
                </a:ext>
              </a:extLst>
            </p:cNvPr>
            <p:cNvSpPr txBox="1"/>
            <p:nvPr/>
          </p:nvSpPr>
          <p:spPr>
            <a:xfrm>
              <a:off x="101600" y="-47625"/>
              <a:ext cx="1551648" cy="248316"/>
            </a:xfrm>
            <a:prstGeom prst="rect">
              <a:avLst/>
            </a:prstGeom>
          </p:spPr>
          <p:txBody>
            <a:bodyPr lIns="50800" tIns="50800" rIns="50800" bIns="50800" rtlCol="0" anchor="ctr"/>
            <a:lstStyle/>
            <a:p>
              <a:pPr algn="ctr">
                <a:lnSpc>
                  <a:spcPts val="2940"/>
                </a:lnSpc>
              </a:pPr>
              <a:endParaRPr/>
            </a:p>
          </p:txBody>
        </p:sp>
      </p:grpSp>
      <p:sp>
        <p:nvSpPr>
          <p:cNvPr id="12" name="TextBox 12">
            <a:extLst>
              <a:ext uri="{FF2B5EF4-FFF2-40B4-BE49-F238E27FC236}">
                <a16:creationId xmlns:a16="http://schemas.microsoft.com/office/drawing/2014/main" id="{8F75C5C0-81BE-422B-F226-9BC51A23C28D}"/>
              </a:ext>
            </a:extLst>
          </p:cNvPr>
          <p:cNvSpPr txBox="1"/>
          <p:nvPr/>
        </p:nvSpPr>
        <p:spPr>
          <a:xfrm>
            <a:off x="599364" y="1109551"/>
            <a:ext cx="8468436" cy="1974900"/>
          </a:xfrm>
          <a:prstGeom prst="rect">
            <a:avLst/>
          </a:prstGeom>
        </p:spPr>
        <p:txBody>
          <a:bodyPr wrap="square" lIns="0" tIns="0" rIns="0" bIns="0" rtlCol="0" anchor="t">
            <a:spAutoFit/>
          </a:bodyPr>
          <a:lstStyle/>
          <a:p>
            <a:pPr>
              <a:lnSpc>
                <a:spcPts val="7700"/>
              </a:lnSpc>
            </a:pPr>
            <a:r>
              <a:rPr lang="en-US" sz="6000" b="1" dirty="0">
                <a:solidFill>
                  <a:srgbClr val="255C8C"/>
                </a:solidFill>
                <a:latin typeface="Open Sans 1 Bold"/>
                <a:ea typeface="Open Sans 1 Bold"/>
                <a:cs typeface="Open Sans 1 Bold"/>
                <a:sym typeface="Open Sans 1 Bold"/>
              </a:rPr>
              <a:t>03. SSRS </a:t>
            </a:r>
          </a:p>
          <a:p>
            <a:pPr algn="l">
              <a:lnSpc>
                <a:spcPts val="7700"/>
              </a:lnSpc>
            </a:pPr>
            <a:endParaRPr lang="en-US" sz="6000" b="1" dirty="0">
              <a:solidFill>
                <a:srgbClr val="255C8C"/>
              </a:solidFill>
              <a:latin typeface="HK Grotesk Bold"/>
              <a:ea typeface="HK Grotesk Bold"/>
              <a:cs typeface="HK Grotesk Bold"/>
              <a:sym typeface="HK Grotesk Bold"/>
            </a:endParaRPr>
          </a:p>
        </p:txBody>
      </p:sp>
      <p:pic>
        <p:nvPicPr>
          <p:cNvPr id="9" name="Picture 8">
            <a:extLst>
              <a:ext uri="{FF2B5EF4-FFF2-40B4-BE49-F238E27FC236}">
                <a16:creationId xmlns:a16="http://schemas.microsoft.com/office/drawing/2014/main" id="{ADCCEF95-04B5-BF48-4744-FDCFF4D2A4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05898" y="2052509"/>
            <a:ext cx="8458933" cy="7586791"/>
          </a:xfrm>
          <a:prstGeom prst="rect">
            <a:avLst/>
          </a:prstGeom>
        </p:spPr>
      </p:pic>
      <p:pic>
        <p:nvPicPr>
          <p:cNvPr id="13" name="Picture 12">
            <a:extLst>
              <a:ext uri="{FF2B5EF4-FFF2-40B4-BE49-F238E27FC236}">
                <a16:creationId xmlns:a16="http://schemas.microsoft.com/office/drawing/2014/main" id="{B7942697-FCFE-7B3F-265B-13798443B2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9820" y="2052509"/>
            <a:ext cx="8565622" cy="7586791"/>
          </a:xfrm>
          <a:prstGeom prst="rect">
            <a:avLst/>
          </a:prstGeom>
        </p:spPr>
      </p:pic>
    </p:spTree>
    <p:extLst>
      <p:ext uri="{BB962C8B-B14F-4D97-AF65-F5344CB8AC3E}">
        <p14:creationId xmlns:p14="http://schemas.microsoft.com/office/powerpoint/2010/main" val="41591370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B5A42C-F0E7-FDF3-7F5D-C9DE8D0B5C82}"/>
            </a:ext>
          </a:extLst>
        </p:cNvPr>
        <p:cNvGrpSpPr/>
        <p:nvPr/>
      </p:nvGrpSpPr>
      <p:grpSpPr>
        <a:xfrm>
          <a:off x="0" y="0"/>
          <a:ext cx="0" cy="0"/>
          <a:chOff x="0" y="0"/>
          <a:chExt cx="0" cy="0"/>
        </a:xfrm>
      </p:grpSpPr>
      <p:grpSp>
        <p:nvGrpSpPr>
          <p:cNvPr id="3" name="Group 3">
            <a:extLst>
              <a:ext uri="{FF2B5EF4-FFF2-40B4-BE49-F238E27FC236}">
                <a16:creationId xmlns:a16="http://schemas.microsoft.com/office/drawing/2014/main" id="{C9B419D4-E4F3-B974-D052-ACC943318ABE}"/>
              </a:ext>
            </a:extLst>
          </p:cNvPr>
          <p:cNvGrpSpPr/>
          <p:nvPr/>
        </p:nvGrpSpPr>
        <p:grpSpPr>
          <a:xfrm>
            <a:off x="-1345187" y="0"/>
            <a:ext cx="6662939" cy="762000"/>
            <a:chOff x="0" y="0"/>
            <a:chExt cx="1754848" cy="200691"/>
          </a:xfrm>
        </p:grpSpPr>
        <p:sp>
          <p:nvSpPr>
            <p:cNvPr id="4" name="Freeform 4">
              <a:extLst>
                <a:ext uri="{FF2B5EF4-FFF2-40B4-BE49-F238E27FC236}">
                  <a16:creationId xmlns:a16="http://schemas.microsoft.com/office/drawing/2014/main" id="{2C8A43F0-9C89-2106-7F24-E06155A00981}"/>
                </a:ext>
              </a:extLst>
            </p:cNvPr>
            <p:cNvSpPr/>
            <p:nvPr/>
          </p:nvSpPr>
          <p:spPr>
            <a:xfrm>
              <a:off x="0" y="0"/>
              <a:ext cx="1754848" cy="200691"/>
            </a:xfrm>
            <a:custGeom>
              <a:avLst/>
              <a:gdLst/>
              <a:ahLst/>
              <a:cxnLst/>
              <a:rect l="l" t="t" r="r" b="b"/>
              <a:pathLst>
                <a:path w="1754848" h="200691">
                  <a:moveTo>
                    <a:pt x="203200" y="0"/>
                  </a:moveTo>
                  <a:lnTo>
                    <a:pt x="1754848" y="0"/>
                  </a:lnTo>
                  <a:lnTo>
                    <a:pt x="1551648" y="200691"/>
                  </a:lnTo>
                  <a:lnTo>
                    <a:pt x="0" y="200691"/>
                  </a:lnTo>
                  <a:lnTo>
                    <a:pt x="203200" y="0"/>
                  </a:lnTo>
                  <a:close/>
                </a:path>
              </a:pathLst>
            </a:custGeom>
            <a:solidFill>
              <a:srgbClr val="255C8C"/>
            </a:solidFill>
          </p:spPr>
        </p:sp>
        <p:sp>
          <p:nvSpPr>
            <p:cNvPr id="5" name="TextBox 5">
              <a:extLst>
                <a:ext uri="{FF2B5EF4-FFF2-40B4-BE49-F238E27FC236}">
                  <a16:creationId xmlns:a16="http://schemas.microsoft.com/office/drawing/2014/main" id="{A696FF36-6537-BB99-81A2-EFD3D64B0ABA}"/>
                </a:ext>
              </a:extLst>
            </p:cNvPr>
            <p:cNvSpPr txBox="1"/>
            <p:nvPr/>
          </p:nvSpPr>
          <p:spPr>
            <a:xfrm>
              <a:off x="101600" y="-47625"/>
              <a:ext cx="1551648" cy="248316"/>
            </a:xfrm>
            <a:prstGeom prst="rect">
              <a:avLst/>
            </a:prstGeom>
          </p:spPr>
          <p:txBody>
            <a:bodyPr lIns="50800" tIns="50800" rIns="50800" bIns="50800" rtlCol="0" anchor="ctr"/>
            <a:lstStyle/>
            <a:p>
              <a:pPr algn="ctr">
                <a:lnSpc>
                  <a:spcPts val="2940"/>
                </a:lnSpc>
              </a:pPr>
              <a:endParaRPr/>
            </a:p>
          </p:txBody>
        </p:sp>
      </p:grpSp>
      <p:grpSp>
        <p:nvGrpSpPr>
          <p:cNvPr id="6" name="Group 6">
            <a:extLst>
              <a:ext uri="{FF2B5EF4-FFF2-40B4-BE49-F238E27FC236}">
                <a16:creationId xmlns:a16="http://schemas.microsoft.com/office/drawing/2014/main" id="{C4AB7532-4153-CB1A-400A-924C92630E0E}"/>
              </a:ext>
            </a:extLst>
          </p:cNvPr>
          <p:cNvGrpSpPr/>
          <p:nvPr/>
        </p:nvGrpSpPr>
        <p:grpSpPr>
          <a:xfrm rot="-10800000">
            <a:off x="12801600" y="9525000"/>
            <a:ext cx="6662939" cy="762000"/>
            <a:chOff x="0" y="0"/>
            <a:chExt cx="1754848" cy="200691"/>
          </a:xfrm>
        </p:grpSpPr>
        <p:sp>
          <p:nvSpPr>
            <p:cNvPr id="7" name="Freeform 7">
              <a:extLst>
                <a:ext uri="{FF2B5EF4-FFF2-40B4-BE49-F238E27FC236}">
                  <a16:creationId xmlns:a16="http://schemas.microsoft.com/office/drawing/2014/main" id="{B417A253-D3E0-128A-A02B-CCE21949C6D5}"/>
                </a:ext>
              </a:extLst>
            </p:cNvPr>
            <p:cNvSpPr/>
            <p:nvPr/>
          </p:nvSpPr>
          <p:spPr>
            <a:xfrm>
              <a:off x="0" y="0"/>
              <a:ext cx="1754848" cy="200691"/>
            </a:xfrm>
            <a:custGeom>
              <a:avLst/>
              <a:gdLst/>
              <a:ahLst/>
              <a:cxnLst/>
              <a:rect l="l" t="t" r="r" b="b"/>
              <a:pathLst>
                <a:path w="1754848" h="200691">
                  <a:moveTo>
                    <a:pt x="203200" y="0"/>
                  </a:moveTo>
                  <a:lnTo>
                    <a:pt x="1754848" y="0"/>
                  </a:lnTo>
                  <a:lnTo>
                    <a:pt x="1551648" y="200691"/>
                  </a:lnTo>
                  <a:lnTo>
                    <a:pt x="0" y="200691"/>
                  </a:lnTo>
                  <a:lnTo>
                    <a:pt x="203200" y="0"/>
                  </a:lnTo>
                  <a:close/>
                </a:path>
              </a:pathLst>
            </a:custGeom>
            <a:solidFill>
              <a:srgbClr val="255C8C"/>
            </a:solidFill>
          </p:spPr>
        </p:sp>
        <p:sp>
          <p:nvSpPr>
            <p:cNvPr id="8" name="TextBox 8">
              <a:extLst>
                <a:ext uri="{FF2B5EF4-FFF2-40B4-BE49-F238E27FC236}">
                  <a16:creationId xmlns:a16="http://schemas.microsoft.com/office/drawing/2014/main" id="{420FFC98-E9F7-BF44-75AB-9F600AD9D287}"/>
                </a:ext>
              </a:extLst>
            </p:cNvPr>
            <p:cNvSpPr txBox="1"/>
            <p:nvPr/>
          </p:nvSpPr>
          <p:spPr>
            <a:xfrm>
              <a:off x="101600" y="-47625"/>
              <a:ext cx="1551648" cy="248316"/>
            </a:xfrm>
            <a:prstGeom prst="rect">
              <a:avLst/>
            </a:prstGeom>
          </p:spPr>
          <p:txBody>
            <a:bodyPr lIns="50800" tIns="50800" rIns="50800" bIns="50800" rtlCol="0" anchor="ctr"/>
            <a:lstStyle/>
            <a:p>
              <a:pPr algn="ctr">
                <a:lnSpc>
                  <a:spcPts val="2940"/>
                </a:lnSpc>
              </a:pPr>
              <a:endParaRPr/>
            </a:p>
          </p:txBody>
        </p:sp>
      </p:grpSp>
      <p:sp>
        <p:nvSpPr>
          <p:cNvPr id="12" name="TextBox 12">
            <a:extLst>
              <a:ext uri="{FF2B5EF4-FFF2-40B4-BE49-F238E27FC236}">
                <a16:creationId xmlns:a16="http://schemas.microsoft.com/office/drawing/2014/main" id="{8CCFCD37-71BB-A2B1-C34C-43C80A289F20}"/>
              </a:ext>
            </a:extLst>
          </p:cNvPr>
          <p:cNvSpPr txBox="1"/>
          <p:nvPr/>
        </p:nvSpPr>
        <p:spPr>
          <a:xfrm>
            <a:off x="599364" y="1109551"/>
            <a:ext cx="8468436" cy="1974900"/>
          </a:xfrm>
          <a:prstGeom prst="rect">
            <a:avLst/>
          </a:prstGeom>
        </p:spPr>
        <p:txBody>
          <a:bodyPr wrap="square" lIns="0" tIns="0" rIns="0" bIns="0" rtlCol="0" anchor="t">
            <a:spAutoFit/>
          </a:bodyPr>
          <a:lstStyle/>
          <a:p>
            <a:pPr>
              <a:lnSpc>
                <a:spcPts val="7700"/>
              </a:lnSpc>
            </a:pPr>
            <a:r>
              <a:rPr lang="en-US" sz="6000" b="1" dirty="0">
                <a:solidFill>
                  <a:srgbClr val="255C8C"/>
                </a:solidFill>
                <a:latin typeface="Open Sans 1 Bold"/>
                <a:ea typeface="Open Sans 1 Bold"/>
                <a:cs typeface="Open Sans 1 Bold"/>
                <a:sym typeface="Open Sans 1 Bold"/>
              </a:rPr>
              <a:t>03. SSRS </a:t>
            </a:r>
          </a:p>
          <a:p>
            <a:pPr algn="l">
              <a:lnSpc>
                <a:spcPts val="7700"/>
              </a:lnSpc>
            </a:pPr>
            <a:endParaRPr lang="en-US" sz="6000" b="1" dirty="0">
              <a:solidFill>
                <a:srgbClr val="255C8C"/>
              </a:solidFill>
              <a:latin typeface="HK Grotesk Bold"/>
              <a:ea typeface="HK Grotesk Bold"/>
              <a:cs typeface="HK Grotesk Bold"/>
              <a:sym typeface="HK Grotesk Bold"/>
            </a:endParaRPr>
          </a:p>
        </p:txBody>
      </p:sp>
      <p:pic>
        <p:nvPicPr>
          <p:cNvPr id="9" name="Picture 8">
            <a:extLst>
              <a:ext uri="{FF2B5EF4-FFF2-40B4-BE49-F238E27FC236}">
                <a16:creationId xmlns:a16="http://schemas.microsoft.com/office/drawing/2014/main" id="{70CF4DE1-C92B-4A68-62B7-47AFDC855A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04962" y="2142719"/>
            <a:ext cx="8483674" cy="7496579"/>
          </a:xfrm>
          <a:prstGeom prst="rect">
            <a:avLst/>
          </a:prstGeom>
        </p:spPr>
      </p:pic>
      <p:pic>
        <p:nvPicPr>
          <p:cNvPr id="13" name="Picture 12">
            <a:extLst>
              <a:ext uri="{FF2B5EF4-FFF2-40B4-BE49-F238E27FC236}">
                <a16:creationId xmlns:a16="http://schemas.microsoft.com/office/drawing/2014/main" id="{79835C20-F418-6546-6A67-A60679783E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9364" y="2135100"/>
            <a:ext cx="8468436" cy="7504199"/>
          </a:xfrm>
          <a:prstGeom prst="rect">
            <a:avLst/>
          </a:prstGeom>
        </p:spPr>
      </p:pic>
    </p:spTree>
    <p:extLst>
      <p:ext uri="{BB962C8B-B14F-4D97-AF65-F5344CB8AC3E}">
        <p14:creationId xmlns:p14="http://schemas.microsoft.com/office/powerpoint/2010/main" val="40036967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7BC59B-8532-FCE6-69DF-CA62B892A737}"/>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D9A7DCBA-4D28-892D-4DF0-038590BF5004}"/>
              </a:ext>
            </a:extLst>
          </p:cNvPr>
          <p:cNvGrpSpPr/>
          <p:nvPr/>
        </p:nvGrpSpPr>
        <p:grpSpPr>
          <a:xfrm rot="-10800000">
            <a:off x="16140705" y="8490427"/>
            <a:ext cx="2563236" cy="4466330"/>
            <a:chOff x="0" y="0"/>
            <a:chExt cx="645782" cy="1125247"/>
          </a:xfrm>
        </p:grpSpPr>
        <p:sp>
          <p:nvSpPr>
            <p:cNvPr id="3" name="Freeform 3">
              <a:extLst>
                <a:ext uri="{FF2B5EF4-FFF2-40B4-BE49-F238E27FC236}">
                  <a16:creationId xmlns:a16="http://schemas.microsoft.com/office/drawing/2014/main" id="{AA54F415-0E1F-EA52-81FC-A3E0A9998A6F}"/>
                </a:ext>
              </a:extLst>
            </p:cNvPr>
            <p:cNvSpPr/>
            <p:nvPr/>
          </p:nvSpPr>
          <p:spPr>
            <a:xfrm>
              <a:off x="0" y="0"/>
              <a:ext cx="645782" cy="1125247"/>
            </a:xfrm>
            <a:custGeom>
              <a:avLst/>
              <a:gdLst/>
              <a:ahLst/>
              <a:cxnLst/>
              <a:rect l="l" t="t" r="r" b="b"/>
              <a:pathLst>
                <a:path w="645782" h="1125247">
                  <a:moveTo>
                    <a:pt x="407657" y="0"/>
                  </a:moveTo>
                  <a:lnTo>
                    <a:pt x="645782" y="238125"/>
                  </a:lnTo>
                  <a:lnTo>
                    <a:pt x="645782" y="887122"/>
                  </a:lnTo>
                  <a:lnTo>
                    <a:pt x="407657" y="1125247"/>
                  </a:lnTo>
                  <a:lnTo>
                    <a:pt x="238125" y="1125247"/>
                  </a:lnTo>
                  <a:lnTo>
                    <a:pt x="0" y="887122"/>
                  </a:lnTo>
                  <a:lnTo>
                    <a:pt x="0" y="238125"/>
                  </a:lnTo>
                  <a:lnTo>
                    <a:pt x="238125" y="0"/>
                  </a:lnTo>
                  <a:lnTo>
                    <a:pt x="407657" y="0"/>
                  </a:lnTo>
                  <a:close/>
                </a:path>
              </a:pathLst>
            </a:custGeom>
            <a:solidFill>
              <a:srgbClr val="03459D"/>
            </a:solidFill>
          </p:spPr>
        </p:sp>
        <p:sp>
          <p:nvSpPr>
            <p:cNvPr id="4" name="TextBox 4">
              <a:extLst>
                <a:ext uri="{FF2B5EF4-FFF2-40B4-BE49-F238E27FC236}">
                  <a16:creationId xmlns:a16="http://schemas.microsoft.com/office/drawing/2014/main" id="{569B610E-099C-D2D0-94C2-3E7969B35215}"/>
                </a:ext>
              </a:extLst>
            </p:cNvPr>
            <p:cNvSpPr txBox="1"/>
            <p:nvPr/>
          </p:nvSpPr>
          <p:spPr>
            <a:xfrm>
              <a:off x="63500" y="-60325"/>
              <a:ext cx="518782" cy="1122072"/>
            </a:xfrm>
            <a:prstGeom prst="rect">
              <a:avLst/>
            </a:prstGeom>
          </p:spPr>
          <p:txBody>
            <a:bodyPr lIns="50800" tIns="50800" rIns="50800" bIns="50800" rtlCol="0" anchor="ctr"/>
            <a:lstStyle/>
            <a:p>
              <a:pPr algn="ctr">
                <a:lnSpc>
                  <a:spcPts val="3780"/>
                </a:lnSpc>
              </a:pPr>
              <a:endParaRPr/>
            </a:p>
          </p:txBody>
        </p:sp>
      </p:grpSp>
      <p:grpSp>
        <p:nvGrpSpPr>
          <p:cNvPr id="5" name="Group 5">
            <a:extLst>
              <a:ext uri="{FF2B5EF4-FFF2-40B4-BE49-F238E27FC236}">
                <a16:creationId xmlns:a16="http://schemas.microsoft.com/office/drawing/2014/main" id="{7B2980EF-8B69-897B-5E0D-EA1572977164}"/>
              </a:ext>
            </a:extLst>
          </p:cNvPr>
          <p:cNvGrpSpPr/>
          <p:nvPr/>
        </p:nvGrpSpPr>
        <p:grpSpPr>
          <a:xfrm rot="-10800000">
            <a:off x="16819180" y="6281420"/>
            <a:ext cx="2563236" cy="5280025"/>
            <a:chOff x="0" y="0"/>
            <a:chExt cx="645782" cy="1330249"/>
          </a:xfrm>
        </p:grpSpPr>
        <p:sp>
          <p:nvSpPr>
            <p:cNvPr id="6" name="Freeform 6">
              <a:extLst>
                <a:ext uri="{FF2B5EF4-FFF2-40B4-BE49-F238E27FC236}">
                  <a16:creationId xmlns:a16="http://schemas.microsoft.com/office/drawing/2014/main" id="{2A9CDA3E-87A6-B408-13F4-6143699B35BE}"/>
                </a:ext>
              </a:extLst>
            </p:cNvPr>
            <p:cNvSpPr/>
            <p:nvPr/>
          </p:nvSpPr>
          <p:spPr>
            <a:xfrm>
              <a:off x="0" y="0"/>
              <a:ext cx="645782" cy="1330249"/>
            </a:xfrm>
            <a:custGeom>
              <a:avLst/>
              <a:gdLst/>
              <a:ahLst/>
              <a:cxnLst/>
              <a:rect l="l" t="t" r="r" b="b"/>
              <a:pathLst>
                <a:path w="645782" h="1330249">
                  <a:moveTo>
                    <a:pt x="407657" y="0"/>
                  </a:moveTo>
                  <a:lnTo>
                    <a:pt x="645782" y="238125"/>
                  </a:lnTo>
                  <a:lnTo>
                    <a:pt x="645782" y="1092124"/>
                  </a:lnTo>
                  <a:lnTo>
                    <a:pt x="407657" y="1330249"/>
                  </a:lnTo>
                  <a:lnTo>
                    <a:pt x="238125" y="1330249"/>
                  </a:lnTo>
                  <a:lnTo>
                    <a:pt x="0" y="1092124"/>
                  </a:lnTo>
                  <a:lnTo>
                    <a:pt x="0" y="238125"/>
                  </a:lnTo>
                  <a:lnTo>
                    <a:pt x="238125" y="0"/>
                  </a:lnTo>
                  <a:lnTo>
                    <a:pt x="407657" y="0"/>
                  </a:lnTo>
                  <a:close/>
                </a:path>
              </a:pathLst>
            </a:custGeom>
            <a:solidFill>
              <a:srgbClr val="002C66"/>
            </a:solidFill>
          </p:spPr>
        </p:sp>
        <p:sp>
          <p:nvSpPr>
            <p:cNvPr id="7" name="TextBox 7">
              <a:extLst>
                <a:ext uri="{FF2B5EF4-FFF2-40B4-BE49-F238E27FC236}">
                  <a16:creationId xmlns:a16="http://schemas.microsoft.com/office/drawing/2014/main" id="{C1947587-1583-F3C4-15FD-E48000F7FC4C}"/>
                </a:ext>
              </a:extLst>
            </p:cNvPr>
            <p:cNvSpPr txBox="1"/>
            <p:nvPr/>
          </p:nvSpPr>
          <p:spPr>
            <a:xfrm>
              <a:off x="63500" y="-60325"/>
              <a:ext cx="518782" cy="1327074"/>
            </a:xfrm>
            <a:prstGeom prst="rect">
              <a:avLst/>
            </a:prstGeom>
          </p:spPr>
          <p:txBody>
            <a:bodyPr lIns="50800" tIns="50800" rIns="50800" bIns="50800" rtlCol="0" anchor="ctr"/>
            <a:lstStyle/>
            <a:p>
              <a:pPr algn="ctr">
                <a:lnSpc>
                  <a:spcPts val="3780"/>
                </a:lnSpc>
              </a:pPr>
              <a:endParaRPr/>
            </a:p>
          </p:txBody>
        </p:sp>
      </p:grpSp>
      <p:grpSp>
        <p:nvGrpSpPr>
          <p:cNvPr id="8" name="Group 8">
            <a:extLst>
              <a:ext uri="{FF2B5EF4-FFF2-40B4-BE49-F238E27FC236}">
                <a16:creationId xmlns:a16="http://schemas.microsoft.com/office/drawing/2014/main" id="{C6B7DBC7-DB49-2CD0-433F-86FDBE6B4A71}"/>
              </a:ext>
            </a:extLst>
          </p:cNvPr>
          <p:cNvGrpSpPr/>
          <p:nvPr/>
        </p:nvGrpSpPr>
        <p:grpSpPr>
          <a:xfrm rot="-10800000">
            <a:off x="17546148" y="3704214"/>
            <a:ext cx="2563236" cy="7857230"/>
            <a:chOff x="0" y="0"/>
            <a:chExt cx="645782" cy="1979550"/>
          </a:xfrm>
        </p:grpSpPr>
        <p:sp>
          <p:nvSpPr>
            <p:cNvPr id="9" name="Freeform 9">
              <a:extLst>
                <a:ext uri="{FF2B5EF4-FFF2-40B4-BE49-F238E27FC236}">
                  <a16:creationId xmlns:a16="http://schemas.microsoft.com/office/drawing/2014/main" id="{8C4E0DB7-F220-1E39-5900-192AAED83CFF}"/>
                </a:ext>
              </a:extLst>
            </p:cNvPr>
            <p:cNvSpPr/>
            <p:nvPr/>
          </p:nvSpPr>
          <p:spPr>
            <a:xfrm>
              <a:off x="0" y="0"/>
              <a:ext cx="645782" cy="1979550"/>
            </a:xfrm>
            <a:custGeom>
              <a:avLst/>
              <a:gdLst/>
              <a:ahLst/>
              <a:cxnLst/>
              <a:rect l="l" t="t" r="r" b="b"/>
              <a:pathLst>
                <a:path w="645782" h="1979550">
                  <a:moveTo>
                    <a:pt x="407657" y="0"/>
                  </a:moveTo>
                  <a:lnTo>
                    <a:pt x="645782" y="238125"/>
                  </a:lnTo>
                  <a:lnTo>
                    <a:pt x="645782" y="1741425"/>
                  </a:lnTo>
                  <a:lnTo>
                    <a:pt x="407657" y="1979550"/>
                  </a:lnTo>
                  <a:lnTo>
                    <a:pt x="238125" y="1979550"/>
                  </a:lnTo>
                  <a:lnTo>
                    <a:pt x="0" y="1741425"/>
                  </a:lnTo>
                  <a:lnTo>
                    <a:pt x="0" y="238125"/>
                  </a:lnTo>
                  <a:lnTo>
                    <a:pt x="238125" y="0"/>
                  </a:lnTo>
                  <a:lnTo>
                    <a:pt x="407657" y="0"/>
                  </a:lnTo>
                  <a:close/>
                </a:path>
              </a:pathLst>
            </a:custGeom>
            <a:solidFill>
              <a:srgbClr val="03459D"/>
            </a:solidFill>
          </p:spPr>
        </p:sp>
        <p:sp>
          <p:nvSpPr>
            <p:cNvPr id="10" name="TextBox 10">
              <a:extLst>
                <a:ext uri="{FF2B5EF4-FFF2-40B4-BE49-F238E27FC236}">
                  <a16:creationId xmlns:a16="http://schemas.microsoft.com/office/drawing/2014/main" id="{3ECAF292-A35E-7505-3620-656AE2DE5D46}"/>
                </a:ext>
              </a:extLst>
            </p:cNvPr>
            <p:cNvSpPr txBox="1"/>
            <p:nvPr/>
          </p:nvSpPr>
          <p:spPr>
            <a:xfrm>
              <a:off x="63500" y="-60325"/>
              <a:ext cx="518782" cy="1976375"/>
            </a:xfrm>
            <a:prstGeom prst="rect">
              <a:avLst/>
            </a:prstGeom>
          </p:spPr>
          <p:txBody>
            <a:bodyPr lIns="50800" tIns="50800" rIns="50800" bIns="50800" rtlCol="0" anchor="ctr"/>
            <a:lstStyle/>
            <a:p>
              <a:pPr algn="ctr">
                <a:lnSpc>
                  <a:spcPts val="3780"/>
                </a:lnSpc>
              </a:pPr>
              <a:endParaRPr/>
            </a:p>
          </p:txBody>
        </p:sp>
      </p:grpSp>
      <p:grpSp>
        <p:nvGrpSpPr>
          <p:cNvPr id="16" name="Group 16">
            <a:extLst>
              <a:ext uri="{FF2B5EF4-FFF2-40B4-BE49-F238E27FC236}">
                <a16:creationId xmlns:a16="http://schemas.microsoft.com/office/drawing/2014/main" id="{9745282C-EF84-BE97-6B09-9646C2002F23}"/>
              </a:ext>
            </a:extLst>
          </p:cNvPr>
          <p:cNvGrpSpPr/>
          <p:nvPr/>
        </p:nvGrpSpPr>
        <p:grpSpPr>
          <a:xfrm rot="5400000">
            <a:off x="1748549" y="-4102235"/>
            <a:ext cx="2315586" cy="7946284"/>
            <a:chOff x="0" y="0"/>
            <a:chExt cx="583389" cy="2001987"/>
          </a:xfrm>
        </p:grpSpPr>
        <p:sp>
          <p:nvSpPr>
            <p:cNvPr id="17" name="Freeform 17">
              <a:extLst>
                <a:ext uri="{FF2B5EF4-FFF2-40B4-BE49-F238E27FC236}">
                  <a16:creationId xmlns:a16="http://schemas.microsoft.com/office/drawing/2014/main" id="{F22D17D1-D700-F643-07DA-C1FC0E714C23}"/>
                </a:ext>
              </a:extLst>
            </p:cNvPr>
            <p:cNvSpPr/>
            <p:nvPr/>
          </p:nvSpPr>
          <p:spPr>
            <a:xfrm>
              <a:off x="0" y="0"/>
              <a:ext cx="583389" cy="2001987"/>
            </a:xfrm>
            <a:custGeom>
              <a:avLst/>
              <a:gdLst/>
              <a:ahLst/>
              <a:cxnLst/>
              <a:rect l="l" t="t" r="r" b="b"/>
              <a:pathLst>
                <a:path w="583389" h="2001987">
                  <a:moveTo>
                    <a:pt x="345264" y="0"/>
                  </a:moveTo>
                  <a:lnTo>
                    <a:pt x="583389" y="238125"/>
                  </a:lnTo>
                  <a:lnTo>
                    <a:pt x="583389" y="1763862"/>
                  </a:lnTo>
                  <a:lnTo>
                    <a:pt x="345264" y="2001987"/>
                  </a:lnTo>
                  <a:lnTo>
                    <a:pt x="238125" y="2001987"/>
                  </a:lnTo>
                  <a:lnTo>
                    <a:pt x="0" y="1763862"/>
                  </a:lnTo>
                  <a:lnTo>
                    <a:pt x="0" y="238125"/>
                  </a:lnTo>
                  <a:lnTo>
                    <a:pt x="238125" y="0"/>
                  </a:lnTo>
                  <a:lnTo>
                    <a:pt x="345264" y="0"/>
                  </a:lnTo>
                  <a:close/>
                </a:path>
              </a:pathLst>
            </a:custGeom>
            <a:solidFill>
              <a:srgbClr val="002C66"/>
            </a:solidFill>
          </p:spPr>
        </p:sp>
        <p:sp>
          <p:nvSpPr>
            <p:cNvPr id="18" name="TextBox 18">
              <a:extLst>
                <a:ext uri="{FF2B5EF4-FFF2-40B4-BE49-F238E27FC236}">
                  <a16:creationId xmlns:a16="http://schemas.microsoft.com/office/drawing/2014/main" id="{B1E0A926-0916-631E-5F9F-360826CBF504}"/>
                </a:ext>
              </a:extLst>
            </p:cNvPr>
            <p:cNvSpPr txBox="1"/>
            <p:nvPr/>
          </p:nvSpPr>
          <p:spPr>
            <a:xfrm>
              <a:off x="63500" y="-60325"/>
              <a:ext cx="456389" cy="1998812"/>
            </a:xfrm>
            <a:prstGeom prst="rect">
              <a:avLst/>
            </a:prstGeom>
          </p:spPr>
          <p:txBody>
            <a:bodyPr lIns="50800" tIns="50800" rIns="50800" bIns="50800" rtlCol="0" anchor="ctr"/>
            <a:lstStyle/>
            <a:p>
              <a:pPr algn="ctr">
                <a:lnSpc>
                  <a:spcPts val="3780"/>
                </a:lnSpc>
              </a:pPr>
              <a:endParaRPr/>
            </a:p>
          </p:txBody>
        </p:sp>
      </p:grpSp>
      <p:grpSp>
        <p:nvGrpSpPr>
          <p:cNvPr id="19" name="Group 19">
            <a:extLst>
              <a:ext uri="{FF2B5EF4-FFF2-40B4-BE49-F238E27FC236}">
                <a16:creationId xmlns:a16="http://schemas.microsoft.com/office/drawing/2014/main" id="{14CE27D9-3CEF-029C-3CE0-A1EFC0902572}"/>
              </a:ext>
            </a:extLst>
          </p:cNvPr>
          <p:cNvGrpSpPr/>
          <p:nvPr/>
        </p:nvGrpSpPr>
        <p:grpSpPr>
          <a:xfrm rot="5400000">
            <a:off x="6892049" y="-4483235"/>
            <a:ext cx="2315586" cy="7946284"/>
            <a:chOff x="0" y="0"/>
            <a:chExt cx="583389" cy="2001987"/>
          </a:xfrm>
        </p:grpSpPr>
        <p:sp>
          <p:nvSpPr>
            <p:cNvPr id="20" name="Freeform 20">
              <a:extLst>
                <a:ext uri="{FF2B5EF4-FFF2-40B4-BE49-F238E27FC236}">
                  <a16:creationId xmlns:a16="http://schemas.microsoft.com/office/drawing/2014/main" id="{115E874A-ABBF-057B-7BC2-7D59B33D578D}"/>
                </a:ext>
              </a:extLst>
            </p:cNvPr>
            <p:cNvSpPr/>
            <p:nvPr/>
          </p:nvSpPr>
          <p:spPr>
            <a:xfrm>
              <a:off x="0" y="0"/>
              <a:ext cx="583389" cy="2001987"/>
            </a:xfrm>
            <a:custGeom>
              <a:avLst/>
              <a:gdLst/>
              <a:ahLst/>
              <a:cxnLst/>
              <a:rect l="l" t="t" r="r" b="b"/>
              <a:pathLst>
                <a:path w="583389" h="2001987">
                  <a:moveTo>
                    <a:pt x="345264" y="0"/>
                  </a:moveTo>
                  <a:lnTo>
                    <a:pt x="583389" y="238125"/>
                  </a:lnTo>
                  <a:lnTo>
                    <a:pt x="583389" y="1763862"/>
                  </a:lnTo>
                  <a:lnTo>
                    <a:pt x="345264" y="2001987"/>
                  </a:lnTo>
                  <a:lnTo>
                    <a:pt x="238125" y="2001987"/>
                  </a:lnTo>
                  <a:lnTo>
                    <a:pt x="0" y="1763862"/>
                  </a:lnTo>
                  <a:lnTo>
                    <a:pt x="0" y="238125"/>
                  </a:lnTo>
                  <a:lnTo>
                    <a:pt x="238125" y="0"/>
                  </a:lnTo>
                  <a:lnTo>
                    <a:pt x="345264" y="0"/>
                  </a:lnTo>
                  <a:close/>
                </a:path>
              </a:pathLst>
            </a:custGeom>
            <a:solidFill>
              <a:srgbClr val="03459D"/>
            </a:solidFill>
          </p:spPr>
        </p:sp>
        <p:sp>
          <p:nvSpPr>
            <p:cNvPr id="21" name="TextBox 21">
              <a:extLst>
                <a:ext uri="{FF2B5EF4-FFF2-40B4-BE49-F238E27FC236}">
                  <a16:creationId xmlns:a16="http://schemas.microsoft.com/office/drawing/2014/main" id="{E64F2702-A4A6-93CB-6F1F-7F20CB784906}"/>
                </a:ext>
              </a:extLst>
            </p:cNvPr>
            <p:cNvSpPr txBox="1"/>
            <p:nvPr/>
          </p:nvSpPr>
          <p:spPr>
            <a:xfrm>
              <a:off x="63500" y="-60325"/>
              <a:ext cx="456389" cy="1998812"/>
            </a:xfrm>
            <a:prstGeom prst="rect">
              <a:avLst/>
            </a:prstGeom>
          </p:spPr>
          <p:txBody>
            <a:bodyPr lIns="50800" tIns="50800" rIns="50800" bIns="50800" rtlCol="0" anchor="ctr"/>
            <a:lstStyle/>
            <a:p>
              <a:pPr algn="ctr">
                <a:lnSpc>
                  <a:spcPts val="3780"/>
                </a:lnSpc>
              </a:pPr>
              <a:endParaRPr/>
            </a:p>
          </p:txBody>
        </p:sp>
      </p:grpSp>
      <p:grpSp>
        <p:nvGrpSpPr>
          <p:cNvPr id="22" name="Group 22">
            <a:extLst>
              <a:ext uri="{FF2B5EF4-FFF2-40B4-BE49-F238E27FC236}">
                <a16:creationId xmlns:a16="http://schemas.microsoft.com/office/drawing/2014/main" id="{69915866-320A-B25E-5620-FB0CD09DBAAF}"/>
              </a:ext>
            </a:extLst>
          </p:cNvPr>
          <p:cNvGrpSpPr/>
          <p:nvPr/>
        </p:nvGrpSpPr>
        <p:grpSpPr>
          <a:xfrm rot="5400000">
            <a:off x="-1038225" y="2576452"/>
            <a:ext cx="2198673" cy="857039"/>
            <a:chOff x="0" y="0"/>
            <a:chExt cx="1824533" cy="711200"/>
          </a:xfrm>
        </p:grpSpPr>
        <p:sp>
          <p:nvSpPr>
            <p:cNvPr id="23" name="Freeform 23">
              <a:extLst>
                <a:ext uri="{FF2B5EF4-FFF2-40B4-BE49-F238E27FC236}">
                  <a16:creationId xmlns:a16="http://schemas.microsoft.com/office/drawing/2014/main" id="{76FA474E-E9D5-B787-2A09-414F6BC5274C}"/>
                </a:ext>
              </a:extLst>
            </p:cNvPr>
            <p:cNvSpPr/>
            <p:nvPr/>
          </p:nvSpPr>
          <p:spPr>
            <a:xfrm>
              <a:off x="0" y="0"/>
              <a:ext cx="1824533" cy="711200"/>
            </a:xfrm>
            <a:custGeom>
              <a:avLst/>
              <a:gdLst/>
              <a:ahLst/>
              <a:cxnLst/>
              <a:rect l="l" t="t" r="r" b="b"/>
              <a:pathLst>
                <a:path w="1824533" h="711200">
                  <a:moveTo>
                    <a:pt x="912267" y="0"/>
                  </a:moveTo>
                  <a:lnTo>
                    <a:pt x="1824533" y="711200"/>
                  </a:lnTo>
                  <a:lnTo>
                    <a:pt x="0" y="711200"/>
                  </a:lnTo>
                  <a:lnTo>
                    <a:pt x="912267" y="0"/>
                  </a:lnTo>
                  <a:close/>
                </a:path>
              </a:pathLst>
            </a:custGeom>
            <a:solidFill>
              <a:srgbClr val="002C66"/>
            </a:solidFill>
          </p:spPr>
        </p:sp>
        <p:sp>
          <p:nvSpPr>
            <p:cNvPr id="24" name="TextBox 24">
              <a:extLst>
                <a:ext uri="{FF2B5EF4-FFF2-40B4-BE49-F238E27FC236}">
                  <a16:creationId xmlns:a16="http://schemas.microsoft.com/office/drawing/2014/main" id="{EB96C0F6-13B0-AA6D-C017-8261A9BF18C7}"/>
                </a:ext>
              </a:extLst>
            </p:cNvPr>
            <p:cNvSpPr txBox="1"/>
            <p:nvPr/>
          </p:nvSpPr>
          <p:spPr>
            <a:xfrm>
              <a:off x="285083" y="206375"/>
              <a:ext cx="1254367" cy="454025"/>
            </a:xfrm>
            <a:prstGeom prst="rect">
              <a:avLst/>
            </a:prstGeom>
          </p:spPr>
          <p:txBody>
            <a:bodyPr lIns="50800" tIns="50800" rIns="50800" bIns="50800" rtlCol="0" anchor="ctr"/>
            <a:lstStyle/>
            <a:p>
              <a:pPr algn="ctr">
                <a:lnSpc>
                  <a:spcPts val="3780"/>
                </a:lnSpc>
              </a:pPr>
              <a:endParaRPr/>
            </a:p>
          </p:txBody>
        </p:sp>
      </p:grpSp>
      <p:sp>
        <p:nvSpPr>
          <p:cNvPr id="25" name="TextBox 25">
            <a:extLst>
              <a:ext uri="{FF2B5EF4-FFF2-40B4-BE49-F238E27FC236}">
                <a16:creationId xmlns:a16="http://schemas.microsoft.com/office/drawing/2014/main" id="{0B590EE7-A702-1C31-7155-51416457E8D0}"/>
              </a:ext>
            </a:extLst>
          </p:cNvPr>
          <p:cNvSpPr txBox="1"/>
          <p:nvPr/>
        </p:nvSpPr>
        <p:spPr>
          <a:xfrm>
            <a:off x="1056240" y="2572385"/>
            <a:ext cx="10966744" cy="1122680"/>
          </a:xfrm>
          <a:prstGeom prst="rect">
            <a:avLst/>
          </a:prstGeom>
        </p:spPr>
        <p:txBody>
          <a:bodyPr wrap="square" lIns="0" tIns="0" rIns="0" bIns="0" rtlCol="0" anchor="t">
            <a:spAutoFit/>
          </a:bodyPr>
          <a:lstStyle/>
          <a:p>
            <a:pPr algn="l">
              <a:lnSpc>
                <a:spcPts val="8499"/>
              </a:lnSpc>
            </a:pPr>
            <a:r>
              <a:rPr lang="en-US" sz="8499" dirty="0">
                <a:solidFill>
                  <a:srgbClr val="002C66"/>
                </a:solidFill>
                <a:latin typeface="Poppins"/>
                <a:ea typeface="Poppins"/>
                <a:cs typeface="Poppins"/>
                <a:sym typeface="Poppins"/>
              </a:rPr>
              <a:t>Power BI Dashboard</a:t>
            </a:r>
          </a:p>
        </p:txBody>
      </p:sp>
      <p:sp>
        <p:nvSpPr>
          <p:cNvPr id="26" name="TextBox 26">
            <a:extLst>
              <a:ext uri="{FF2B5EF4-FFF2-40B4-BE49-F238E27FC236}">
                <a16:creationId xmlns:a16="http://schemas.microsoft.com/office/drawing/2014/main" id="{E4F2B8CE-D031-3145-67D1-8E38E994499B}"/>
              </a:ext>
            </a:extLst>
          </p:cNvPr>
          <p:cNvSpPr txBox="1"/>
          <p:nvPr/>
        </p:nvSpPr>
        <p:spPr>
          <a:xfrm>
            <a:off x="1165078" y="4491303"/>
            <a:ext cx="9731522" cy="4083682"/>
          </a:xfrm>
          <a:prstGeom prst="rect">
            <a:avLst/>
          </a:prstGeom>
        </p:spPr>
        <p:txBody>
          <a:bodyPr wrap="square" lIns="0" tIns="0" rIns="0" bIns="0" rtlCol="0" anchor="t">
            <a:spAutoFit/>
          </a:bodyPr>
          <a:lstStyle/>
          <a:p>
            <a:pPr>
              <a:lnSpc>
                <a:spcPts val="3219"/>
              </a:lnSpc>
            </a:pPr>
            <a:r>
              <a:rPr lang="en-US" sz="2300" dirty="0">
                <a:latin typeface="Poppins" panose="00000500000000000000" pitchFamily="2" charset="0"/>
                <a:cs typeface="Poppins" panose="00000500000000000000" pitchFamily="2" charset="0"/>
              </a:rPr>
              <a:t>As part of the Real Estate Data Warehouse project, Power BI was utilized to transform raw data into interactive and insightful dashboards. The goal was to enable stakeholders to monitor and analyze key performance metrics related to properties, clients, listings, brokers, and financial transactions.</a:t>
            </a:r>
          </a:p>
          <a:p>
            <a:pPr>
              <a:lnSpc>
                <a:spcPts val="3219"/>
              </a:lnSpc>
            </a:pPr>
            <a:r>
              <a:rPr lang="en-US" sz="2300" dirty="0">
                <a:latin typeface="Poppins" panose="00000500000000000000" pitchFamily="2" charset="0"/>
                <a:cs typeface="Poppins" panose="00000500000000000000" pitchFamily="2" charset="0"/>
              </a:rPr>
              <a:t>Advanced DAX measures, slicers, and drill-down capabilities were applied to ensure interactive and user-friendly reports. Each dashboard provides a real-time analytical view to support better decision-making in the real estate business context</a:t>
            </a:r>
          </a:p>
          <a:p>
            <a:pPr algn="l">
              <a:lnSpc>
                <a:spcPts val="3219"/>
              </a:lnSpc>
            </a:pPr>
            <a:endParaRPr lang="en-US" sz="2300" spc="68" dirty="0">
              <a:solidFill>
                <a:srgbClr val="000000"/>
              </a:solidFill>
              <a:latin typeface="Poppins" panose="00000500000000000000" pitchFamily="2" charset="0"/>
              <a:ea typeface="Poppins"/>
              <a:cs typeface="Poppins" panose="00000500000000000000" pitchFamily="2" charset="0"/>
              <a:sym typeface="Poppins"/>
            </a:endParaRPr>
          </a:p>
        </p:txBody>
      </p:sp>
    </p:spTree>
    <p:extLst>
      <p:ext uri="{BB962C8B-B14F-4D97-AF65-F5344CB8AC3E}">
        <p14:creationId xmlns:p14="http://schemas.microsoft.com/office/powerpoint/2010/main" val="310255485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949225" y="0"/>
            <a:ext cx="6662939" cy="762000"/>
            <a:chOff x="0" y="0"/>
            <a:chExt cx="1754848" cy="200691"/>
          </a:xfrm>
        </p:grpSpPr>
        <p:sp>
          <p:nvSpPr>
            <p:cNvPr id="4" name="Freeform 4"/>
            <p:cNvSpPr/>
            <p:nvPr/>
          </p:nvSpPr>
          <p:spPr>
            <a:xfrm>
              <a:off x="0" y="0"/>
              <a:ext cx="1754848" cy="200691"/>
            </a:xfrm>
            <a:custGeom>
              <a:avLst/>
              <a:gdLst/>
              <a:ahLst/>
              <a:cxnLst/>
              <a:rect l="l" t="t" r="r" b="b"/>
              <a:pathLst>
                <a:path w="1754848" h="200691">
                  <a:moveTo>
                    <a:pt x="203200" y="0"/>
                  </a:moveTo>
                  <a:lnTo>
                    <a:pt x="1754848" y="0"/>
                  </a:lnTo>
                  <a:lnTo>
                    <a:pt x="1551648" y="200691"/>
                  </a:lnTo>
                  <a:lnTo>
                    <a:pt x="0" y="200691"/>
                  </a:lnTo>
                  <a:lnTo>
                    <a:pt x="203200" y="0"/>
                  </a:lnTo>
                  <a:close/>
                </a:path>
              </a:pathLst>
            </a:custGeom>
            <a:solidFill>
              <a:srgbClr val="255C8C"/>
            </a:solidFill>
          </p:spPr>
        </p:sp>
        <p:sp>
          <p:nvSpPr>
            <p:cNvPr id="5" name="TextBox 5"/>
            <p:cNvSpPr txBox="1"/>
            <p:nvPr/>
          </p:nvSpPr>
          <p:spPr>
            <a:xfrm>
              <a:off x="101600" y="-47625"/>
              <a:ext cx="1551648" cy="248316"/>
            </a:xfrm>
            <a:prstGeom prst="rect">
              <a:avLst/>
            </a:prstGeom>
          </p:spPr>
          <p:txBody>
            <a:bodyPr lIns="50800" tIns="50800" rIns="50800" bIns="50800" rtlCol="0" anchor="ctr"/>
            <a:lstStyle/>
            <a:p>
              <a:pPr algn="ctr">
                <a:lnSpc>
                  <a:spcPts val="2940"/>
                </a:lnSpc>
              </a:pPr>
              <a:endParaRPr/>
            </a:p>
          </p:txBody>
        </p:sp>
      </p:grpSp>
      <p:grpSp>
        <p:nvGrpSpPr>
          <p:cNvPr id="6" name="Group 6"/>
          <p:cNvGrpSpPr/>
          <p:nvPr/>
        </p:nvGrpSpPr>
        <p:grpSpPr>
          <a:xfrm rot="-10800000">
            <a:off x="12574287" y="9525000"/>
            <a:ext cx="6662939" cy="762000"/>
            <a:chOff x="0" y="0"/>
            <a:chExt cx="1754848" cy="200691"/>
          </a:xfrm>
        </p:grpSpPr>
        <p:sp>
          <p:nvSpPr>
            <p:cNvPr id="7" name="Freeform 7"/>
            <p:cNvSpPr/>
            <p:nvPr/>
          </p:nvSpPr>
          <p:spPr>
            <a:xfrm>
              <a:off x="0" y="0"/>
              <a:ext cx="1754848" cy="200691"/>
            </a:xfrm>
            <a:custGeom>
              <a:avLst/>
              <a:gdLst/>
              <a:ahLst/>
              <a:cxnLst/>
              <a:rect l="l" t="t" r="r" b="b"/>
              <a:pathLst>
                <a:path w="1754848" h="200691">
                  <a:moveTo>
                    <a:pt x="203200" y="0"/>
                  </a:moveTo>
                  <a:lnTo>
                    <a:pt x="1754848" y="0"/>
                  </a:lnTo>
                  <a:lnTo>
                    <a:pt x="1551648" y="200691"/>
                  </a:lnTo>
                  <a:lnTo>
                    <a:pt x="0" y="200691"/>
                  </a:lnTo>
                  <a:lnTo>
                    <a:pt x="203200" y="0"/>
                  </a:lnTo>
                  <a:close/>
                </a:path>
              </a:pathLst>
            </a:custGeom>
            <a:solidFill>
              <a:srgbClr val="255C8C"/>
            </a:solidFill>
          </p:spPr>
        </p:sp>
        <p:sp>
          <p:nvSpPr>
            <p:cNvPr id="8" name="TextBox 8"/>
            <p:cNvSpPr txBox="1"/>
            <p:nvPr/>
          </p:nvSpPr>
          <p:spPr>
            <a:xfrm>
              <a:off x="101600" y="-47625"/>
              <a:ext cx="1551648" cy="248316"/>
            </a:xfrm>
            <a:prstGeom prst="rect">
              <a:avLst/>
            </a:prstGeom>
          </p:spPr>
          <p:txBody>
            <a:bodyPr lIns="50800" tIns="50800" rIns="50800" bIns="50800" rtlCol="0" anchor="ctr"/>
            <a:lstStyle/>
            <a:p>
              <a:pPr algn="ctr">
                <a:lnSpc>
                  <a:spcPts val="2940"/>
                </a:lnSpc>
              </a:pPr>
              <a:endParaRPr/>
            </a:p>
          </p:txBody>
        </p:sp>
      </p:grpSp>
      <p:grpSp>
        <p:nvGrpSpPr>
          <p:cNvPr id="10" name="Group 10"/>
          <p:cNvGrpSpPr/>
          <p:nvPr/>
        </p:nvGrpSpPr>
        <p:grpSpPr>
          <a:xfrm>
            <a:off x="1494458" y="3278407"/>
            <a:ext cx="1033452" cy="1033452"/>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55C8C"/>
            </a:solidFill>
          </p:spPr>
        </p:sp>
        <p:sp>
          <p:nvSpPr>
            <p:cNvPr id="12" name="TextBox 12"/>
            <p:cNvSpPr txBox="1"/>
            <p:nvPr/>
          </p:nvSpPr>
          <p:spPr>
            <a:xfrm>
              <a:off x="76200" y="28575"/>
              <a:ext cx="660400" cy="708025"/>
            </a:xfrm>
            <a:prstGeom prst="rect">
              <a:avLst/>
            </a:prstGeom>
          </p:spPr>
          <p:txBody>
            <a:bodyPr lIns="50800" tIns="50800" rIns="50800" bIns="50800" rtlCol="0" anchor="ctr"/>
            <a:lstStyle/>
            <a:p>
              <a:pPr algn="ctr">
                <a:lnSpc>
                  <a:spcPts val="2940"/>
                </a:lnSpc>
              </a:pPr>
              <a:endParaRPr/>
            </a:p>
          </p:txBody>
        </p:sp>
      </p:grpSp>
      <p:grpSp>
        <p:nvGrpSpPr>
          <p:cNvPr id="13" name="Group 13"/>
          <p:cNvGrpSpPr/>
          <p:nvPr/>
        </p:nvGrpSpPr>
        <p:grpSpPr>
          <a:xfrm>
            <a:off x="4973609" y="3295572"/>
            <a:ext cx="1033452" cy="1033452"/>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55C8C"/>
            </a:solidFill>
          </p:spPr>
        </p:sp>
        <p:sp>
          <p:nvSpPr>
            <p:cNvPr id="15" name="TextBox 15"/>
            <p:cNvSpPr txBox="1"/>
            <p:nvPr/>
          </p:nvSpPr>
          <p:spPr>
            <a:xfrm>
              <a:off x="76200" y="28575"/>
              <a:ext cx="660400" cy="708025"/>
            </a:xfrm>
            <a:prstGeom prst="rect">
              <a:avLst/>
            </a:prstGeom>
          </p:spPr>
          <p:txBody>
            <a:bodyPr lIns="50800" tIns="50800" rIns="50800" bIns="50800" rtlCol="0" anchor="ctr"/>
            <a:lstStyle/>
            <a:p>
              <a:pPr algn="ctr">
                <a:lnSpc>
                  <a:spcPts val="2940"/>
                </a:lnSpc>
              </a:pPr>
              <a:endParaRPr/>
            </a:p>
          </p:txBody>
        </p:sp>
      </p:grpSp>
      <p:grpSp>
        <p:nvGrpSpPr>
          <p:cNvPr id="16" name="Group 16"/>
          <p:cNvGrpSpPr/>
          <p:nvPr/>
        </p:nvGrpSpPr>
        <p:grpSpPr>
          <a:xfrm>
            <a:off x="8810333" y="3278407"/>
            <a:ext cx="1033452" cy="1033452"/>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55C8C"/>
            </a:solidFill>
          </p:spPr>
        </p:sp>
        <p:sp>
          <p:nvSpPr>
            <p:cNvPr id="18" name="TextBox 18"/>
            <p:cNvSpPr txBox="1"/>
            <p:nvPr/>
          </p:nvSpPr>
          <p:spPr>
            <a:xfrm>
              <a:off x="76200" y="28575"/>
              <a:ext cx="660400" cy="708025"/>
            </a:xfrm>
            <a:prstGeom prst="rect">
              <a:avLst/>
            </a:prstGeom>
          </p:spPr>
          <p:txBody>
            <a:bodyPr lIns="50800" tIns="50800" rIns="50800" bIns="50800" rtlCol="0" anchor="ctr"/>
            <a:lstStyle/>
            <a:p>
              <a:pPr algn="ctr">
                <a:lnSpc>
                  <a:spcPts val="2940"/>
                </a:lnSpc>
              </a:pPr>
              <a:endParaRPr/>
            </a:p>
          </p:txBody>
        </p:sp>
      </p:grpSp>
      <p:sp>
        <p:nvSpPr>
          <p:cNvPr id="19" name="TextBox 19"/>
          <p:cNvSpPr txBox="1"/>
          <p:nvPr/>
        </p:nvSpPr>
        <p:spPr>
          <a:xfrm>
            <a:off x="1649918" y="3336600"/>
            <a:ext cx="747892" cy="774192"/>
          </a:xfrm>
          <a:prstGeom prst="rect">
            <a:avLst/>
          </a:prstGeom>
        </p:spPr>
        <p:txBody>
          <a:bodyPr lIns="0" tIns="0" rIns="0" bIns="0" rtlCol="0" anchor="t">
            <a:spAutoFit/>
          </a:bodyPr>
          <a:lstStyle/>
          <a:p>
            <a:pPr marL="0" lvl="1" indent="0" algn="ctr">
              <a:lnSpc>
                <a:spcPts val="6594"/>
              </a:lnSpc>
              <a:spcBef>
                <a:spcPct val="0"/>
              </a:spcBef>
            </a:pPr>
            <a:r>
              <a:rPr lang="en-US" sz="4200" b="1" u="none" dirty="0">
                <a:solidFill>
                  <a:srgbClr val="FFFFFF"/>
                </a:solidFill>
                <a:latin typeface="Open Sans 1 Bold"/>
                <a:ea typeface="Open Sans 1 Bold"/>
                <a:cs typeface="Open Sans 1 Bold"/>
                <a:sym typeface="Open Sans 1 Bold"/>
              </a:rPr>
              <a:t>1</a:t>
            </a:r>
          </a:p>
        </p:txBody>
      </p:sp>
      <p:sp>
        <p:nvSpPr>
          <p:cNvPr id="20" name="TextBox 20"/>
          <p:cNvSpPr txBox="1"/>
          <p:nvPr/>
        </p:nvSpPr>
        <p:spPr>
          <a:xfrm>
            <a:off x="5053566" y="3353765"/>
            <a:ext cx="873538" cy="774192"/>
          </a:xfrm>
          <a:prstGeom prst="rect">
            <a:avLst/>
          </a:prstGeom>
        </p:spPr>
        <p:txBody>
          <a:bodyPr lIns="0" tIns="0" rIns="0" bIns="0" rtlCol="0" anchor="t">
            <a:spAutoFit/>
          </a:bodyPr>
          <a:lstStyle/>
          <a:p>
            <a:pPr marL="0" lvl="1" indent="0" algn="ctr">
              <a:lnSpc>
                <a:spcPts val="6594"/>
              </a:lnSpc>
              <a:spcBef>
                <a:spcPct val="0"/>
              </a:spcBef>
            </a:pPr>
            <a:r>
              <a:rPr lang="en-US" sz="4200" b="1" u="none">
                <a:solidFill>
                  <a:srgbClr val="FFFFFF"/>
                </a:solidFill>
                <a:latin typeface="Open Sans 1 Bold"/>
                <a:ea typeface="Open Sans 1 Bold"/>
                <a:cs typeface="Open Sans 1 Bold"/>
                <a:sym typeface="Open Sans 1 Bold"/>
              </a:rPr>
              <a:t>2</a:t>
            </a:r>
          </a:p>
        </p:txBody>
      </p:sp>
      <p:sp>
        <p:nvSpPr>
          <p:cNvPr id="21" name="TextBox 21"/>
          <p:cNvSpPr txBox="1"/>
          <p:nvPr/>
        </p:nvSpPr>
        <p:spPr>
          <a:xfrm>
            <a:off x="8907424" y="3336600"/>
            <a:ext cx="839271" cy="774192"/>
          </a:xfrm>
          <a:prstGeom prst="rect">
            <a:avLst/>
          </a:prstGeom>
        </p:spPr>
        <p:txBody>
          <a:bodyPr lIns="0" tIns="0" rIns="0" bIns="0" rtlCol="0" anchor="t">
            <a:spAutoFit/>
          </a:bodyPr>
          <a:lstStyle/>
          <a:p>
            <a:pPr marL="0" lvl="1" indent="0" algn="ctr">
              <a:lnSpc>
                <a:spcPts val="6594"/>
              </a:lnSpc>
              <a:spcBef>
                <a:spcPct val="0"/>
              </a:spcBef>
            </a:pPr>
            <a:r>
              <a:rPr lang="en-US" sz="4200" b="1" u="none">
                <a:solidFill>
                  <a:srgbClr val="FFFFFF"/>
                </a:solidFill>
                <a:latin typeface="Open Sans 1 Bold"/>
                <a:ea typeface="Open Sans 1 Bold"/>
                <a:cs typeface="Open Sans 1 Bold"/>
                <a:sym typeface="Open Sans 1 Bold"/>
              </a:rPr>
              <a:t>3</a:t>
            </a:r>
          </a:p>
        </p:txBody>
      </p:sp>
      <p:sp>
        <p:nvSpPr>
          <p:cNvPr id="22" name="TextBox 22"/>
          <p:cNvSpPr txBox="1"/>
          <p:nvPr/>
        </p:nvSpPr>
        <p:spPr>
          <a:xfrm>
            <a:off x="5174051" y="1259585"/>
            <a:ext cx="7939898" cy="1149350"/>
          </a:xfrm>
          <a:prstGeom prst="rect">
            <a:avLst/>
          </a:prstGeom>
        </p:spPr>
        <p:txBody>
          <a:bodyPr lIns="0" tIns="0" rIns="0" bIns="0" rtlCol="0" anchor="t">
            <a:spAutoFit/>
          </a:bodyPr>
          <a:lstStyle/>
          <a:p>
            <a:pPr algn="ctr">
              <a:lnSpc>
                <a:spcPts val="8800"/>
              </a:lnSpc>
            </a:pPr>
            <a:r>
              <a:rPr lang="en-US" sz="8000" b="1" dirty="0">
                <a:solidFill>
                  <a:srgbClr val="255C8C"/>
                </a:solidFill>
                <a:latin typeface="HK Grotesk Bold"/>
                <a:ea typeface="HK Grotesk Bold"/>
                <a:cs typeface="HK Grotesk Bold"/>
                <a:sym typeface="HK Grotesk Bold"/>
              </a:rPr>
              <a:t>Our Dashboard </a:t>
            </a:r>
          </a:p>
        </p:txBody>
      </p:sp>
      <p:sp>
        <p:nvSpPr>
          <p:cNvPr id="24" name="TextBox 24"/>
          <p:cNvSpPr txBox="1"/>
          <p:nvPr/>
        </p:nvSpPr>
        <p:spPr>
          <a:xfrm>
            <a:off x="478335" y="4817936"/>
            <a:ext cx="3091058" cy="344731"/>
          </a:xfrm>
          <a:prstGeom prst="rect">
            <a:avLst/>
          </a:prstGeom>
        </p:spPr>
        <p:txBody>
          <a:bodyPr lIns="0" tIns="0" rIns="0" bIns="0" rtlCol="0" anchor="t">
            <a:spAutoFit/>
          </a:bodyPr>
          <a:lstStyle/>
          <a:p>
            <a:pPr algn="ctr">
              <a:lnSpc>
                <a:spcPts val="2640"/>
              </a:lnSpc>
            </a:pPr>
            <a:r>
              <a:rPr lang="en-US" sz="2400" b="1" dirty="0">
                <a:solidFill>
                  <a:srgbClr val="000000"/>
                </a:solidFill>
                <a:latin typeface="HK Grotesk Medium"/>
                <a:ea typeface="HK Grotesk Medium"/>
                <a:cs typeface="HK Grotesk Medium"/>
                <a:sym typeface="HK Grotesk Medium"/>
              </a:rPr>
              <a:t>Home</a:t>
            </a:r>
          </a:p>
        </p:txBody>
      </p:sp>
      <p:sp>
        <p:nvSpPr>
          <p:cNvPr id="26" name="TextBox 26"/>
          <p:cNvSpPr txBox="1"/>
          <p:nvPr/>
        </p:nvSpPr>
        <p:spPr>
          <a:xfrm>
            <a:off x="3944806" y="4835101"/>
            <a:ext cx="3091058" cy="344731"/>
          </a:xfrm>
          <a:prstGeom prst="rect">
            <a:avLst/>
          </a:prstGeom>
        </p:spPr>
        <p:txBody>
          <a:bodyPr lIns="0" tIns="0" rIns="0" bIns="0" rtlCol="0" anchor="t">
            <a:spAutoFit/>
          </a:bodyPr>
          <a:lstStyle/>
          <a:p>
            <a:pPr algn="ctr">
              <a:lnSpc>
                <a:spcPts val="2640"/>
              </a:lnSpc>
            </a:pPr>
            <a:r>
              <a:rPr lang="en-US" sz="2400" b="1" dirty="0">
                <a:solidFill>
                  <a:srgbClr val="000000"/>
                </a:solidFill>
                <a:latin typeface="HK Grotesk Medium"/>
                <a:ea typeface="HK Grotesk Medium"/>
                <a:cs typeface="HK Grotesk Medium"/>
                <a:sym typeface="HK Grotesk Medium"/>
              </a:rPr>
              <a:t>Payment</a:t>
            </a:r>
          </a:p>
        </p:txBody>
      </p:sp>
      <p:sp>
        <p:nvSpPr>
          <p:cNvPr id="28" name="TextBox 28"/>
          <p:cNvSpPr txBox="1"/>
          <p:nvPr/>
        </p:nvSpPr>
        <p:spPr>
          <a:xfrm>
            <a:off x="7781530" y="4817936"/>
            <a:ext cx="3091058" cy="344731"/>
          </a:xfrm>
          <a:prstGeom prst="rect">
            <a:avLst/>
          </a:prstGeom>
        </p:spPr>
        <p:txBody>
          <a:bodyPr lIns="0" tIns="0" rIns="0" bIns="0" rtlCol="0" anchor="t">
            <a:spAutoFit/>
          </a:bodyPr>
          <a:lstStyle/>
          <a:p>
            <a:pPr algn="ctr">
              <a:lnSpc>
                <a:spcPts val="2640"/>
              </a:lnSpc>
            </a:pPr>
            <a:r>
              <a:rPr lang="en-US" sz="2400" b="1" dirty="0">
                <a:solidFill>
                  <a:srgbClr val="000000"/>
                </a:solidFill>
                <a:latin typeface="HK Grotesk Medium"/>
                <a:ea typeface="HK Grotesk Medium"/>
                <a:cs typeface="HK Grotesk Medium"/>
                <a:sym typeface="HK Grotesk Medium"/>
              </a:rPr>
              <a:t>Appointment</a:t>
            </a:r>
          </a:p>
        </p:txBody>
      </p:sp>
      <p:grpSp>
        <p:nvGrpSpPr>
          <p:cNvPr id="31" name="Group 13">
            <a:extLst>
              <a:ext uri="{FF2B5EF4-FFF2-40B4-BE49-F238E27FC236}">
                <a16:creationId xmlns:a16="http://schemas.microsoft.com/office/drawing/2014/main" id="{39C76F9A-3657-F4C6-8F7E-B2AA941DBDC1}"/>
              </a:ext>
            </a:extLst>
          </p:cNvPr>
          <p:cNvGrpSpPr/>
          <p:nvPr/>
        </p:nvGrpSpPr>
        <p:grpSpPr>
          <a:xfrm>
            <a:off x="12647058" y="3278407"/>
            <a:ext cx="1033452" cy="1033452"/>
            <a:chOff x="0" y="0"/>
            <a:chExt cx="812800" cy="812800"/>
          </a:xfrm>
        </p:grpSpPr>
        <p:sp>
          <p:nvSpPr>
            <p:cNvPr id="32" name="Freeform 14">
              <a:extLst>
                <a:ext uri="{FF2B5EF4-FFF2-40B4-BE49-F238E27FC236}">
                  <a16:creationId xmlns:a16="http://schemas.microsoft.com/office/drawing/2014/main" id="{D0C27AAB-D273-5877-FD10-56EADAF3BC62}"/>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55C8C"/>
            </a:solidFill>
          </p:spPr>
        </p:sp>
        <p:sp>
          <p:nvSpPr>
            <p:cNvPr id="33" name="TextBox 15">
              <a:extLst>
                <a:ext uri="{FF2B5EF4-FFF2-40B4-BE49-F238E27FC236}">
                  <a16:creationId xmlns:a16="http://schemas.microsoft.com/office/drawing/2014/main" id="{5E3E3A14-76C8-3C38-0ADD-851D3CD11E14}"/>
                </a:ext>
              </a:extLst>
            </p:cNvPr>
            <p:cNvSpPr txBox="1"/>
            <p:nvPr/>
          </p:nvSpPr>
          <p:spPr>
            <a:xfrm>
              <a:off x="76200" y="28575"/>
              <a:ext cx="660400" cy="708025"/>
            </a:xfrm>
            <a:prstGeom prst="rect">
              <a:avLst/>
            </a:prstGeom>
          </p:spPr>
          <p:txBody>
            <a:bodyPr lIns="50800" tIns="50800" rIns="50800" bIns="50800" rtlCol="0" anchor="ctr"/>
            <a:lstStyle/>
            <a:p>
              <a:pPr algn="ctr">
                <a:lnSpc>
                  <a:spcPts val="2940"/>
                </a:lnSpc>
              </a:pPr>
              <a:endParaRPr/>
            </a:p>
          </p:txBody>
        </p:sp>
      </p:grpSp>
      <p:sp>
        <p:nvSpPr>
          <p:cNvPr id="34" name="TextBox 20">
            <a:extLst>
              <a:ext uri="{FF2B5EF4-FFF2-40B4-BE49-F238E27FC236}">
                <a16:creationId xmlns:a16="http://schemas.microsoft.com/office/drawing/2014/main" id="{C4FBB94D-40F6-5F22-0542-156CB7B60B21}"/>
              </a:ext>
            </a:extLst>
          </p:cNvPr>
          <p:cNvSpPr txBox="1"/>
          <p:nvPr/>
        </p:nvSpPr>
        <p:spPr>
          <a:xfrm>
            <a:off x="12727015" y="3336600"/>
            <a:ext cx="873538" cy="774192"/>
          </a:xfrm>
          <a:prstGeom prst="rect">
            <a:avLst/>
          </a:prstGeom>
        </p:spPr>
        <p:txBody>
          <a:bodyPr lIns="0" tIns="0" rIns="0" bIns="0" rtlCol="0" anchor="t">
            <a:spAutoFit/>
          </a:bodyPr>
          <a:lstStyle/>
          <a:p>
            <a:pPr marL="0" lvl="1" indent="0" algn="ctr">
              <a:lnSpc>
                <a:spcPts val="6594"/>
              </a:lnSpc>
              <a:spcBef>
                <a:spcPct val="0"/>
              </a:spcBef>
            </a:pPr>
            <a:r>
              <a:rPr lang="en-US" sz="4200" b="1" dirty="0">
                <a:solidFill>
                  <a:srgbClr val="FFFFFF"/>
                </a:solidFill>
                <a:latin typeface="Open Sans 1 Bold"/>
                <a:ea typeface="Open Sans 1 Bold"/>
                <a:cs typeface="Open Sans 1 Bold"/>
                <a:sym typeface="Open Sans 1 Bold"/>
              </a:rPr>
              <a:t>4</a:t>
            </a:r>
            <a:endParaRPr lang="en-US" sz="4200" b="1" u="none" dirty="0">
              <a:solidFill>
                <a:srgbClr val="FFFFFF"/>
              </a:solidFill>
              <a:latin typeface="Open Sans 1 Bold"/>
              <a:ea typeface="Open Sans 1 Bold"/>
              <a:cs typeface="Open Sans 1 Bold"/>
              <a:sym typeface="Open Sans 1 Bold"/>
            </a:endParaRPr>
          </a:p>
        </p:txBody>
      </p:sp>
      <p:sp>
        <p:nvSpPr>
          <p:cNvPr id="35" name="TextBox 26">
            <a:extLst>
              <a:ext uri="{FF2B5EF4-FFF2-40B4-BE49-F238E27FC236}">
                <a16:creationId xmlns:a16="http://schemas.microsoft.com/office/drawing/2014/main" id="{2D43F4AA-00A6-42A8-F3DD-1E2A597241F4}"/>
              </a:ext>
            </a:extLst>
          </p:cNvPr>
          <p:cNvSpPr txBox="1"/>
          <p:nvPr/>
        </p:nvSpPr>
        <p:spPr>
          <a:xfrm>
            <a:off x="11618255" y="4817936"/>
            <a:ext cx="3091058" cy="344731"/>
          </a:xfrm>
          <a:prstGeom prst="rect">
            <a:avLst/>
          </a:prstGeom>
        </p:spPr>
        <p:txBody>
          <a:bodyPr lIns="0" tIns="0" rIns="0" bIns="0" rtlCol="0" anchor="t">
            <a:spAutoFit/>
          </a:bodyPr>
          <a:lstStyle/>
          <a:p>
            <a:pPr algn="ctr">
              <a:lnSpc>
                <a:spcPts val="2640"/>
              </a:lnSpc>
            </a:pPr>
            <a:r>
              <a:rPr lang="en-US" sz="2400" b="1" dirty="0">
                <a:solidFill>
                  <a:srgbClr val="000000"/>
                </a:solidFill>
                <a:latin typeface="HK Grotesk Medium"/>
                <a:ea typeface="HK Grotesk Medium"/>
                <a:cs typeface="HK Grotesk Medium"/>
                <a:sym typeface="HK Grotesk Medium"/>
              </a:rPr>
              <a:t>Listing</a:t>
            </a:r>
          </a:p>
        </p:txBody>
      </p:sp>
      <p:grpSp>
        <p:nvGrpSpPr>
          <p:cNvPr id="36" name="Group 10">
            <a:extLst>
              <a:ext uri="{FF2B5EF4-FFF2-40B4-BE49-F238E27FC236}">
                <a16:creationId xmlns:a16="http://schemas.microsoft.com/office/drawing/2014/main" id="{AC817E5A-96BA-A50C-3DEC-FB7B7666D62B}"/>
              </a:ext>
            </a:extLst>
          </p:cNvPr>
          <p:cNvGrpSpPr/>
          <p:nvPr/>
        </p:nvGrpSpPr>
        <p:grpSpPr>
          <a:xfrm>
            <a:off x="2929558" y="6396194"/>
            <a:ext cx="1033452" cy="1033452"/>
            <a:chOff x="0" y="0"/>
            <a:chExt cx="812800" cy="812800"/>
          </a:xfrm>
        </p:grpSpPr>
        <p:sp>
          <p:nvSpPr>
            <p:cNvPr id="37" name="Freeform 11">
              <a:extLst>
                <a:ext uri="{FF2B5EF4-FFF2-40B4-BE49-F238E27FC236}">
                  <a16:creationId xmlns:a16="http://schemas.microsoft.com/office/drawing/2014/main" id="{A4B77246-FA83-0C82-1C88-3CC8C20F3E15}"/>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55C8C"/>
            </a:solidFill>
          </p:spPr>
        </p:sp>
        <p:sp>
          <p:nvSpPr>
            <p:cNvPr id="38" name="TextBox 12">
              <a:extLst>
                <a:ext uri="{FF2B5EF4-FFF2-40B4-BE49-F238E27FC236}">
                  <a16:creationId xmlns:a16="http://schemas.microsoft.com/office/drawing/2014/main" id="{6BF7AFAE-6DB6-27EC-33A7-C94407514F0D}"/>
                </a:ext>
              </a:extLst>
            </p:cNvPr>
            <p:cNvSpPr txBox="1"/>
            <p:nvPr/>
          </p:nvSpPr>
          <p:spPr>
            <a:xfrm>
              <a:off x="76200" y="28575"/>
              <a:ext cx="660400" cy="708025"/>
            </a:xfrm>
            <a:prstGeom prst="rect">
              <a:avLst/>
            </a:prstGeom>
          </p:spPr>
          <p:txBody>
            <a:bodyPr lIns="50800" tIns="50800" rIns="50800" bIns="50800" rtlCol="0" anchor="ctr"/>
            <a:lstStyle/>
            <a:p>
              <a:pPr algn="ctr">
                <a:lnSpc>
                  <a:spcPts val="2940"/>
                </a:lnSpc>
              </a:pPr>
              <a:endParaRPr/>
            </a:p>
          </p:txBody>
        </p:sp>
      </p:grpSp>
      <p:grpSp>
        <p:nvGrpSpPr>
          <p:cNvPr id="39" name="Group 13">
            <a:extLst>
              <a:ext uri="{FF2B5EF4-FFF2-40B4-BE49-F238E27FC236}">
                <a16:creationId xmlns:a16="http://schemas.microsoft.com/office/drawing/2014/main" id="{71C81980-7FCE-1DA5-1EA6-58C5BFB34535}"/>
              </a:ext>
            </a:extLst>
          </p:cNvPr>
          <p:cNvGrpSpPr/>
          <p:nvPr/>
        </p:nvGrpSpPr>
        <p:grpSpPr>
          <a:xfrm>
            <a:off x="6742517" y="6396194"/>
            <a:ext cx="1033452" cy="1033452"/>
            <a:chOff x="0" y="0"/>
            <a:chExt cx="812800" cy="812800"/>
          </a:xfrm>
        </p:grpSpPr>
        <p:sp>
          <p:nvSpPr>
            <p:cNvPr id="40" name="Freeform 14">
              <a:extLst>
                <a:ext uri="{FF2B5EF4-FFF2-40B4-BE49-F238E27FC236}">
                  <a16:creationId xmlns:a16="http://schemas.microsoft.com/office/drawing/2014/main" id="{96D3C712-4A99-80B2-543C-09B0EDE378EF}"/>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55C8C"/>
            </a:solidFill>
          </p:spPr>
        </p:sp>
        <p:sp>
          <p:nvSpPr>
            <p:cNvPr id="41" name="TextBox 15">
              <a:extLst>
                <a:ext uri="{FF2B5EF4-FFF2-40B4-BE49-F238E27FC236}">
                  <a16:creationId xmlns:a16="http://schemas.microsoft.com/office/drawing/2014/main" id="{018766DB-3BCD-80CF-63E9-612FFCD3D68A}"/>
                </a:ext>
              </a:extLst>
            </p:cNvPr>
            <p:cNvSpPr txBox="1"/>
            <p:nvPr/>
          </p:nvSpPr>
          <p:spPr>
            <a:xfrm>
              <a:off x="76200" y="28575"/>
              <a:ext cx="660400" cy="708025"/>
            </a:xfrm>
            <a:prstGeom prst="rect">
              <a:avLst/>
            </a:prstGeom>
          </p:spPr>
          <p:txBody>
            <a:bodyPr lIns="50800" tIns="50800" rIns="50800" bIns="50800" rtlCol="0" anchor="ctr"/>
            <a:lstStyle/>
            <a:p>
              <a:pPr algn="ctr">
                <a:lnSpc>
                  <a:spcPts val="2940"/>
                </a:lnSpc>
              </a:pPr>
              <a:endParaRPr/>
            </a:p>
          </p:txBody>
        </p:sp>
      </p:grpSp>
      <p:grpSp>
        <p:nvGrpSpPr>
          <p:cNvPr id="42" name="Group 16">
            <a:extLst>
              <a:ext uri="{FF2B5EF4-FFF2-40B4-BE49-F238E27FC236}">
                <a16:creationId xmlns:a16="http://schemas.microsoft.com/office/drawing/2014/main" id="{BA40D16C-3087-C84D-C4A5-3CC85031AABC}"/>
              </a:ext>
            </a:extLst>
          </p:cNvPr>
          <p:cNvGrpSpPr/>
          <p:nvPr/>
        </p:nvGrpSpPr>
        <p:grpSpPr>
          <a:xfrm>
            <a:off x="10755367" y="6353261"/>
            <a:ext cx="1033452" cy="1033452"/>
            <a:chOff x="0" y="0"/>
            <a:chExt cx="812800" cy="812800"/>
          </a:xfrm>
        </p:grpSpPr>
        <p:sp>
          <p:nvSpPr>
            <p:cNvPr id="43" name="Freeform 17">
              <a:extLst>
                <a:ext uri="{FF2B5EF4-FFF2-40B4-BE49-F238E27FC236}">
                  <a16:creationId xmlns:a16="http://schemas.microsoft.com/office/drawing/2014/main" id="{5D35A64A-5612-BFD3-44B3-219B6D0E4B4C}"/>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55C8C"/>
            </a:solidFill>
          </p:spPr>
        </p:sp>
        <p:sp>
          <p:nvSpPr>
            <p:cNvPr id="44" name="TextBox 18">
              <a:extLst>
                <a:ext uri="{FF2B5EF4-FFF2-40B4-BE49-F238E27FC236}">
                  <a16:creationId xmlns:a16="http://schemas.microsoft.com/office/drawing/2014/main" id="{570522B2-AC3F-9853-177F-A6A5D30C4C6F}"/>
                </a:ext>
              </a:extLst>
            </p:cNvPr>
            <p:cNvSpPr txBox="1"/>
            <p:nvPr/>
          </p:nvSpPr>
          <p:spPr>
            <a:xfrm>
              <a:off x="76200" y="28575"/>
              <a:ext cx="660400" cy="708025"/>
            </a:xfrm>
            <a:prstGeom prst="rect">
              <a:avLst/>
            </a:prstGeom>
          </p:spPr>
          <p:txBody>
            <a:bodyPr lIns="50800" tIns="50800" rIns="50800" bIns="50800" rtlCol="0" anchor="ctr"/>
            <a:lstStyle/>
            <a:p>
              <a:pPr algn="ctr">
                <a:lnSpc>
                  <a:spcPts val="2940"/>
                </a:lnSpc>
              </a:pPr>
              <a:endParaRPr/>
            </a:p>
          </p:txBody>
        </p:sp>
      </p:grpSp>
      <p:sp>
        <p:nvSpPr>
          <p:cNvPr id="45" name="TextBox 19">
            <a:extLst>
              <a:ext uri="{FF2B5EF4-FFF2-40B4-BE49-F238E27FC236}">
                <a16:creationId xmlns:a16="http://schemas.microsoft.com/office/drawing/2014/main" id="{DCCCDB2F-658B-6D42-C37D-4C01B28C6256}"/>
              </a:ext>
            </a:extLst>
          </p:cNvPr>
          <p:cNvSpPr txBox="1"/>
          <p:nvPr/>
        </p:nvSpPr>
        <p:spPr>
          <a:xfrm>
            <a:off x="3085018" y="6454387"/>
            <a:ext cx="747892" cy="774192"/>
          </a:xfrm>
          <a:prstGeom prst="rect">
            <a:avLst/>
          </a:prstGeom>
        </p:spPr>
        <p:txBody>
          <a:bodyPr lIns="0" tIns="0" rIns="0" bIns="0" rtlCol="0" anchor="t">
            <a:spAutoFit/>
          </a:bodyPr>
          <a:lstStyle/>
          <a:p>
            <a:pPr marL="0" lvl="1" indent="0" algn="ctr">
              <a:lnSpc>
                <a:spcPts val="6594"/>
              </a:lnSpc>
              <a:spcBef>
                <a:spcPct val="0"/>
              </a:spcBef>
            </a:pPr>
            <a:r>
              <a:rPr lang="en-US" sz="4200" b="1" dirty="0">
                <a:solidFill>
                  <a:srgbClr val="FFFFFF"/>
                </a:solidFill>
                <a:latin typeface="Open Sans 1 Bold"/>
                <a:ea typeface="Open Sans 1 Bold"/>
                <a:cs typeface="Open Sans 1 Bold"/>
                <a:sym typeface="Open Sans 1 Bold"/>
              </a:rPr>
              <a:t>6</a:t>
            </a:r>
            <a:endParaRPr lang="en-US" sz="4200" b="1" u="none" dirty="0">
              <a:solidFill>
                <a:srgbClr val="FFFFFF"/>
              </a:solidFill>
              <a:latin typeface="Open Sans 1 Bold"/>
              <a:ea typeface="Open Sans 1 Bold"/>
              <a:cs typeface="Open Sans 1 Bold"/>
              <a:sym typeface="Open Sans 1 Bold"/>
            </a:endParaRPr>
          </a:p>
        </p:txBody>
      </p:sp>
      <p:sp>
        <p:nvSpPr>
          <p:cNvPr id="46" name="TextBox 20">
            <a:extLst>
              <a:ext uri="{FF2B5EF4-FFF2-40B4-BE49-F238E27FC236}">
                <a16:creationId xmlns:a16="http://schemas.microsoft.com/office/drawing/2014/main" id="{D5910776-CBCD-1E1D-8D29-41092967C541}"/>
              </a:ext>
            </a:extLst>
          </p:cNvPr>
          <p:cNvSpPr txBox="1"/>
          <p:nvPr/>
        </p:nvSpPr>
        <p:spPr>
          <a:xfrm>
            <a:off x="6822474" y="6454387"/>
            <a:ext cx="873538" cy="774192"/>
          </a:xfrm>
          <a:prstGeom prst="rect">
            <a:avLst/>
          </a:prstGeom>
        </p:spPr>
        <p:txBody>
          <a:bodyPr lIns="0" tIns="0" rIns="0" bIns="0" rtlCol="0" anchor="t">
            <a:spAutoFit/>
          </a:bodyPr>
          <a:lstStyle/>
          <a:p>
            <a:pPr marL="0" lvl="1" indent="0" algn="ctr">
              <a:lnSpc>
                <a:spcPts val="6594"/>
              </a:lnSpc>
              <a:spcBef>
                <a:spcPct val="0"/>
              </a:spcBef>
            </a:pPr>
            <a:r>
              <a:rPr lang="en-US" sz="4200" b="1" dirty="0">
                <a:solidFill>
                  <a:srgbClr val="FFFFFF"/>
                </a:solidFill>
                <a:latin typeface="Open Sans 1 Bold"/>
                <a:ea typeface="Open Sans 1 Bold"/>
                <a:cs typeface="Open Sans 1 Bold"/>
                <a:sym typeface="Open Sans 1 Bold"/>
              </a:rPr>
              <a:t>7</a:t>
            </a:r>
            <a:endParaRPr lang="en-US" sz="4200" b="1" u="none" dirty="0">
              <a:solidFill>
                <a:srgbClr val="FFFFFF"/>
              </a:solidFill>
              <a:latin typeface="Open Sans 1 Bold"/>
              <a:ea typeface="Open Sans 1 Bold"/>
              <a:cs typeface="Open Sans 1 Bold"/>
              <a:sym typeface="Open Sans 1 Bold"/>
            </a:endParaRPr>
          </a:p>
        </p:txBody>
      </p:sp>
      <p:sp>
        <p:nvSpPr>
          <p:cNvPr id="47" name="TextBox 21">
            <a:extLst>
              <a:ext uri="{FF2B5EF4-FFF2-40B4-BE49-F238E27FC236}">
                <a16:creationId xmlns:a16="http://schemas.microsoft.com/office/drawing/2014/main" id="{C14F0E2F-0CA0-7AD8-FEFA-34998E198001}"/>
              </a:ext>
            </a:extLst>
          </p:cNvPr>
          <p:cNvSpPr txBox="1"/>
          <p:nvPr/>
        </p:nvSpPr>
        <p:spPr>
          <a:xfrm>
            <a:off x="10852458" y="6411454"/>
            <a:ext cx="839271" cy="774192"/>
          </a:xfrm>
          <a:prstGeom prst="rect">
            <a:avLst/>
          </a:prstGeom>
        </p:spPr>
        <p:txBody>
          <a:bodyPr lIns="0" tIns="0" rIns="0" bIns="0" rtlCol="0" anchor="t">
            <a:spAutoFit/>
          </a:bodyPr>
          <a:lstStyle/>
          <a:p>
            <a:pPr marL="0" lvl="1" indent="0" algn="ctr">
              <a:lnSpc>
                <a:spcPts val="6594"/>
              </a:lnSpc>
              <a:spcBef>
                <a:spcPct val="0"/>
              </a:spcBef>
            </a:pPr>
            <a:r>
              <a:rPr lang="en-US" sz="4200" b="1" dirty="0">
                <a:solidFill>
                  <a:srgbClr val="FFFFFF"/>
                </a:solidFill>
                <a:latin typeface="Open Sans 1 Bold"/>
                <a:ea typeface="Open Sans 1 Bold"/>
                <a:cs typeface="Open Sans 1 Bold"/>
                <a:sym typeface="Open Sans 1 Bold"/>
              </a:rPr>
              <a:t>8</a:t>
            </a:r>
            <a:endParaRPr lang="en-US" sz="4200" b="1" u="none" dirty="0">
              <a:solidFill>
                <a:srgbClr val="FFFFFF"/>
              </a:solidFill>
              <a:latin typeface="Open Sans 1 Bold"/>
              <a:ea typeface="Open Sans 1 Bold"/>
              <a:cs typeface="Open Sans 1 Bold"/>
              <a:sym typeface="Open Sans 1 Bold"/>
            </a:endParaRPr>
          </a:p>
        </p:txBody>
      </p:sp>
      <p:sp>
        <p:nvSpPr>
          <p:cNvPr id="48" name="TextBox 24">
            <a:extLst>
              <a:ext uri="{FF2B5EF4-FFF2-40B4-BE49-F238E27FC236}">
                <a16:creationId xmlns:a16="http://schemas.microsoft.com/office/drawing/2014/main" id="{4F89CE04-A38A-E4E1-FE67-9C8E9BF9C518}"/>
              </a:ext>
            </a:extLst>
          </p:cNvPr>
          <p:cNvSpPr txBox="1"/>
          <p:nvPr/>
        </p:nvSpPr>
        <p:spPr>
          <a:xfrm>
            <a:off x="1913435" y="7935723"/>
            <a:ext cx="3091058" cy="344731"/>
          </a:xfrm>
          <a:prstGeom prst="rect">
            <a:avLst/>
          </a:prstGeom>
        </p:spPr>
        <p:txBody>
          <a:bodyPr lIns="0" tIns="0" rIns="0" bIns="0" rtlCol="0" anchor="t">
            <a:spAutoFit/>
          </a:bodyPr>
          <a:lstStyle/>
          <a:p>
            <a:pPr algn="ctr">
              <a:lnSpc>
                <a:spcPts val="2640"/>
              </a:lnSpc>
            </a:pPr>
            <a:r>
              <a:rPr lang="en-US" sz="2400" b="1" dirty="0">
                <a:solidFill>
                  <a:srgbClr val="000000"/>
                </a:solidFill>
                <a:latin typeface="HK Grotesk Medium"/>
                <a:ea typeface="HK Grotesk Medium"/>
                <a:cs typeface="HK Grotesk Medium"/>
                <a:sym typeface="HK Grotesk Medium"/>
              </a:rPr>
              <a:t>Broker</a:t>
            </a:r>
          </a:p>
        </p:txBody>
      </p:sp>
      <p:sp>
        <p:nvSpPr>
          <p:cNvPr id="49" name="TextBox 26">
            <a:extLst>
              <a:ext uri="{FF2B5EF4-FFF2-40B4-BE49-F238E27FC236}">
                <a16:creationId xmlns:a16="http://schemas.microsoft.com/office/drawing/2014/main" id="{474C2DF4-8EF2-6382-F51A-9B554513D4B8}"/>
              </a:ext>
            </a:extLst>
          </p:cNvPr>
          <p:cNvSpPr txBox="1"/>
          <p:nvPr/>
        </p:nvSpPr>
        <p:spPr>
          <a:xfrm>
            <a:off x="5713714" y="7935723"/>
            <a:ext cx="3091058" cy="344731"/>
          </a:xfrm>
          <a:prstGeom prst="rect">
            <a:avLst/>
          </a:prstGeom>
        </p:spPr>
        <p:txBody>
          <a:bodyPr lIns="0" tIns="0" rIns="0" bIns="0" rtlCol="0" anchor="t">
            <a:spAutoFit/>
          </a:bodyPr>
          <a:lstStyle/>
          <a:p>
            <a:pPr algn="ctr">
              <a:lnSpc>
                <a:spcPts val="2640"/>
              </a:lnSpc>
            </a:pPr>
            <a:r>
              <a:rPr lang="en-US" sz="2400" b="1" dirty="0">
                <a:solidFill>
                  <a:srgbClr val="000000"/>
                </a:solidFill>
                <a:latin typeface="HK Grotesk Medium"/>
                <a:ea typeface="HK Grotesk Medium"/>
                <a:cs typeface="HK Grotesk Medium"/>
                <a:sym typeface="HK Grotesk Medium"/>
              </a:rPr>
              <a:t>Owner</a:t>
            </a:r>
          </a:p>
        </p:txBody>
      </p:sp>
      <p:sp>
        <p:nvSpPr>
          <p:cNvPr id="50" name="TextBox 28">
            <a:extLst>
              <a:ext uri="{FF2B5EF4-FFF2-40B4-BE49-F238E27FC236}">
                <a16:creationId xmlns:a16="http://schemas.microsoft.com/office/drawing/2014/main" id="{3E577BE7-42CD-7B42-771D-A78292B333C3}"/>
              </a:ext>
            </a:extLst>
          </p:cNvPr>
          <p:cNvSpPr txBox="1"/>
          <p:nvPr/>
        </p:nvSpPr>
        <p:spPr>
          <a:xfrm>
            <a:off x="9726564" y="7892790"/>
            <a:ext cx="3091058" cy="344731"/>
          </a:xfrm>
          <a:prstGeom prst="rect">
            <a:avLst/>
          </a:prstGeom>
        </p:spPr>
        <p:txBody>
          <a:bodyPr lIns="0" tIns="0" rIns="0" bIns="0" rtlCol="0" anchor="t">
            <a:spAutoFit/>
          </a:bodyPr>
          <a:lstStyle/>
          <a:p>
            <a:pPr algn="ctr">
              <a:lnSpc>
                <a:spcPts val="2640"/>
              </a:lnSpc>
            </a:pPr>
            <a:r>
              <a:rPr lang="en-US" sz="2400" b="1" dirty="0">
                <a:solidFill>
                  <a:srgbClr val="000000"/>
                </a:solidFill>
                <a:latin typeface="HK Grotesk Medium"/>
                <a:ea typeface="HK Grotesk Medium"/>
                <a:cs typeface="HK Grotesk Medium"/>
                <a:sym typeface="HK Grotesk Medium"/>
              </a:rPr>
              <a:t>Client</a:t>
            </a:r>
          </a:p>
        </p:txBody>
      </p:sp>
      <p:grpSp>
        <p:nvGrpSpPr>
          <p:cNvPr id="51" name="Group 13">
            <a:extLst>
              <a:ext uri="{FF2B5EF4-FFF2-40B4-BE49-F238E27FC236}">
                <a16:creationId xmlns:a16="http://schemas.microsoft.com/office/drawing/2014/main" id="{5835857F-5C64-0365-942B-C0F307E2A3FE}"/>
              </a:ext>
            </a:extLst>
          </p:cNvPr>
          <p:cNvGrpSpPr/>
          <p:nvPr/>
        </p:nvGrpSpPr>
        <p:grpSpPr>
          <a:xfrm>
            <a:off x="14381114" y="6372943"/>
            <a:ext cx="1033452" cy="1033452"/>
            <a:chOff x="0" y="0"/>
            <a:chExt cx="812800" cy="812800"/>
          </a:xfrm>
        </p:grpSpPr>
        <p:sp>
          <p:nvSpPr>
            <p:cNvPr id="52" name="Freeform 14">
              <a:extLst>
                <a:ext uri="{FF2B5EF4-FFF2-40B4-BE49-F238E27FC236}">
                  <a16:creationId xmlns:a16="http://schemas.microsoft.com/office/drawing/2014/main" id="{1BB23C6A-5DCC-4907-67D2-1ABC8FBC107A}"/>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55C8C"/>
            </a:solidFill>
          </p:spPr>
        </p:sp>
        <p:sp>
          <p:nvSpPr>
            <p:cNvPr id="53" name="TextBox 15">
              <a:extLst>
                <a:ext uri="{FF2B5EF4-FFF2-40B4-BE49-F238E27FC236}">
                  <a16:creationId xmlns:a16="http://schemas.microsoft.com/office/drawing/2014/main" id="{16C924AF-F3F1-FA31-8B23-BF8E22D14D55}"/>
                </a:ext>
              </a:extLst>
            </p:cNvPr>
            <p:cNvSpPr txBox="1"/>
            <p:nvPr/>
          </p:nvSpPr>
          <p:spPr>
            <a:xfrm>
              <a:off x="76200" y="28575"/>
              <a:ext cx="660400" cy="708025"/>
            </a:xfrm>
            <a:prstGeom prst="rect">
              <a:avLst/>
            </a:prstGeom>
          </p:spPr>
          <p:txBody>
            <a:bodyPr lIns="50800" tIns="50800" rIns="50800" bIns="50800" rtlCol="0" anchor="ctr"/>
            <a:lstStyle/>
            <a:p>
              <a:pPr algn="ctr">
                <a:lnSpc>
                  <a:spcPts val="2940"/>
                </a:lnSpc>
              </a:pPr>
              <a:endParaRPr/>
            </a:p>
          </p:txBody>
        </p:sp>
      </p:grpSp>
      <p:sp>
        <p:nvSpPr>
          <p:cNvPr id="54" name="TextBox 20">
            <a:extLst>
              <a:ext uri="{FF2B5EF4-FFF2-40B4-BE49-F238E27FC236}">
                <a16:creationId xmlns:a16="http://schemas.microsoft.com/office/drawing/2014/main" id="{41F0F519-8D89-F4FB-D655-131BCB8AF61F}"/>
              </a:ext>
            </a:extLst>
          </p:cNvPr>
          <p:cNvSpPr txBox="1"/>
          <p:nvPr/>
        </p:nvSpPr>
        <p:spPr>
          <a:xfrm>
            <a:off x="14461071" y="6431136"/>
            <a:ext cx="873538" cy="774192"/>
          </a:xfrm>
          <a:prstGeom prst="rect">
            <a:avLst/>
          </a:prstGeom>
        </p:spPr>
        <p:txBody>
          <a:bodyPr lIns="0" tIns="0" rIns="0" bIns="0" rtlCol="0" anchor="t">
            <a:spAutoFit/>
          </a:bodyPr>
          <a:lstStyle/>
          <a:p>
            <a:pPr marL="0" lvl="1" indent="0" algn="ctr">
              <a:lnSpc>
                <a:spcPts val="6594"/>
              </a:lnSpc>
              <a:spcBef>
                <a:spcPct val="0"/>
              </a:spcBef>
            </a:pPr>
            <a:r>
              <a:rPr lang="en-US" sz="4200" b="1" dirty="0">
                <a:solidFill>
                  <a:srgbClr val="FFFFFF"/>
                </a:solidFill>
                <a:latin typeface="Open Sans 1 Bold"/>
                <a:ea typeface="Open Sans 1 Bold"/>
                <a:cs typeface="Open Sans 1 Bold"/>
                <a:sym typeface="Open Sans 1 Bold"/>
              </a:rPr>
              <a:t>9</a:t>
            </a:r>
            <a:endParaRPr lang="en-US" sz="4200" b="1" u="none" dirty="0">
              <a:solidFill>
                <a:srgbClr val="FFFFFF"/>
              </a:solidFill>
              <a:latin typeface="Open Sans 1 Bold"/>
              <a:ea typeface="Open Sans 1 Bold"/>
              <a:cs typeface="Open Sans 1 Bold"/>
              <a:sym typeface="Open Sans 1 Bold"/>
            </a:endParaRPr>
          </a:p>
        </p:txBody>
      </p:sp>
      <p:sp>
        <p:nvSpPr>
          <p:cNvPr id="55" name="TextBox 26">
            <a:extLst>
              <a:ext uri="{FF2B5EF4-FFF2-40B4-BE49-F238E27FC236}">
                <a16:creationId xmlns:a16="http://schemas.microsoft.com/office/drawing/2014/main" id="{358743E4-8A71-3CC8-502A-70D388678B94}"/>
              </a:ext>
            </a:extLst>
          </p:cNvPr>
          <p:cNvSpPr txBox="1"/>
          <p:nvPr/>
        </p:nvSpPr>
        <p:spPr>
          <a:xfrm>
            <a:off x="13352311" y="7912472"/>
            <a:ext cx="3091058" cy="344731"/>
          </a:xfrm>
          <a:prstGeom prst="rect">
            <a:avLst/>
          </a:prstGeom>
        </p:spPr>
        <p:txBody>
          <a:bodyPr lIns="0" tIns="0" rIns="0" bIns="0" rtlCol="0" anchor="t">
            <a:spAutoFit/>
          </a:bodyPr>
          <a:lstStyle/>
          <a:p>
            <a:pPr algn="ctr">
              <a:lnSpc>
                <a:spcPts val="2640"/>
              </a:lnSpc>
            </a:pPr>
            <a:r>
              <a:rPr lang="en-US" sz="2400" b="1" dirty="0">
                <a:solidFill>
                  <a:srgbClr val="000000"/>
                </a:solidFill>
                <a:latin typeface="HK Grotesk Medium"/>
                <a:ea typeface="HK Grotesk Medium"/>
                <a:cs typeface="HK Grotesk Medium"/>
                <a:sym typeface="HK Grotesk Medium"/>
              </a:rPr>
              <a:t>Employee</a:t>
            </a:r>
          </a:p>
        </p:txBody>
      </p:sp>
      <p:grpSp>
        <p:nvGrpSpPr>
          <p:cNvPr id="56" name="Group 13">
            <a:extLst>
              <a:ext uri="{FF2B5EF4-FFF2-40B4-BE49-F238E27FC236}">
                <a16:creationId xmlns:a16="http://schemas.microsoft.com/office/drawing/2014/main" id="{0FF936D1-381C-B3D2-DD25-F83FD1F6E484}"/>
              </a:ext>
            </a:extLst>
          </p:cNvPr>
          <p:cNvGrpSpPr/>
          <p:nvPr/>
        </p:nvGrpSpPr>
        <p:grpSpPr>
          <a:xfrm>
            <a:off x="16095525" y="3181521"/>
            <a:ext cx="1033452" cy="1033452"/>
            <a:chOff x="0" y="0"/>
            <a:chExt cx="812800" cy="812800"/>
          </a:xfrm>
        </p:grpSpPr>
        <p:sp>
          <p:nvSpPr>
            <p:cNvPr id="57" name="Freeform 14">
              <a:extLst>
                <a:ext uri="{FF2B5EF4-FFF2-40B4-BE49-F238E27FC236}">
                  <a16:creationId xmlns:a16="http://schemas.microsoft.com/office/drawing/2014/main" id="{49649979-D693-82CB-F5FF-1A92178FF780}"/>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55C8C"/>
            </a:solidFill>
          </p:spPr>
        </p:sp>
        <p:sp>
          <p:nvSpPr>
            <p:cNvPr id="58" name="TextBox 15">
              <a:extLst>
                <a:ext uri="{FF2B5EF4-FFF2-40B4-BE49-F238E27FC236}">
                  <a16:creationId xmlns:a16="http://schemas.microsoft.com/office/drawing/2014/main" id="{409B21CE-3EA3-A46C-D6CD-1B05B2BADF7D}"/>
                </a:ext>
              </a:extLst>
            </p:cNvPr>
            <p:cNvSpPr txBox="1"/>
            <p:nvPr/>
          </p:nvSpPr>
          <p:spPr>
            <a:xfrm>
              <a:off x="76200" y="28575"/>
              <a:ext cx="660400" cy="708025"/>
            </a:xfrm>
            <a:prstGeom prst="rect">
              <a:avLst/>
            </a:prstGeom>
          </p:spPr>
          <p:txBody>
            <a:bodyPr lIns="50800" tIns="50800" rIns="50800" bIns="50800" rtlCol="0" anchor="ctr"/>
            <a:lstStyle/>
            <a:p>
              <a:pPr algn="ctr">
                <a:lnSpc>
                  <a:spcPts val="2940"/>
                </a:lnSpc>
              </a:pPr>
              <a:endParaRPr/>
            </a:p>
          </p:txBody>
        </p:sp>
      </p:grpSp>
      <p:sp>
        <p:nvSpPr>
          <p:cNvPr id="59" name="TextBox 20">
            <a:extLst>
              <a:ext uri="{FF2B5EF4-FFF2-40B4-BE49-F238E27FC236}">
                <a16:creationId xmlns:a16="http://schemas.microsoft.com/office/drawing/2014/main" id="{04CF51C1-952C-BB57-BD82-4237CA08020F}"/>
              </a:ext>
            </a:extLst>
          </p:cNvPr>
          <p:cNvSpPr txBox="1"/>
          <p:nvPr/>
        </p:nvSpPr>
        <p:spPr>
          <a:xfrm>
            <a:off x="16175482" y="3239714"/>
            <a:ext cx="873538" cy="774192"/>
          </a:xfrm>
          <a:prstGeom prst="rect">
            <a:avLst/>
          </a:prstGeom>
        </p:spPr>
        <p:txBody>
          <a:bodyPr lIns="0" tIns="0" rIns="0" bIns="0" rtlCol="0" anchor="t">
            <a:spAutoFit/>
          </a:bodyPr>
          <a:lstStyle/>
          <a:p>
            <a:pPr marL="0" lvl="1" indent="0" algn="ctr">
              <a:lnSpc>
                <a:spcPts val="6594"/>
              </a:lnSpc>
              <a:spcBef>
                <a:spcPct val="0"/>
              </a:spcBef>
            </a:pPr>
            <a:r>
              <a:rPr lang="en-US" sz="4200" b="1" dirty="0">
                <a:solidFill>
                  <a:srgbClr val="FFFFFF"/>
                </a:solidFill>
                <a:latin typeface="Open Sans 1 Bold"/>
                <a:ea typeface="Open Sans 1 Bold"/>
                <a:cs typeface="Open Sans 1 Bold"/>
                <a:sym typeface="Open Sans 1 Bold"/>
              </a:rPr>
              <a:t>5</a:t>
            </a:r>
            <a:endParaRPr lang="en-US" sz="4200" b="1" u="none" dirty="0">
              <a:solidFill>
                <a:srgbClr val="FFFFFF"/>
              </a:solidFill>
              <a:latin typeface="Open Sans 1 Bold"/>
              <a:ea typeface="Open Sans 1 Bold"/>
              <a:cs typeface="Open Sans 1 Bold"/>
              <a:sym typeface="Open Sans 1 Bold"/>
            </a:endParaRPr>
          </a:p>
        </p:txBody>
      </p:sp>
      <p:sp>
        <p:nvSpPr>
          <p:cNvPr id="60" name="TextBox 26">
            <a:extLst>
              <a:ext uri="{FF2B5EF4-FFF2-40B4-BE49-F238E27FC236}">
                <a16:creationId xmlns:a16="http://schemas.microsoft.com/office/drawing/2014/main" id="{AA263377-7348-9108-DED2-B01632CDBFE0}"/>
              </a:ext>
            </a:extLst>
          </p:cNvPr>
          <p:cNvSpPr txBox="1"/>
          <p:nvPr/>
        </p:nvSpPr>
        <p:spPr>
          <a:xfrm>
            <a:off x="15066722" y="4721050"/>
            <a:ext cx="3091058" cy="344731"/>
          </a:xfrm>
          <a:prstGeom prst="rect">
            <a:avLst/>
          </a:prstGeom>
        </p:spPr>
        <p:txBody>
          <a:bodyPr lIns="0" tIns="0" rIns="0" bIns="0" rtlCol="0" anchor="t">
            <a:spAutoFit/>
          </a:bodyPr>
          <a:lstStyle/>
          <a:p>
            <a:pPr algn="ctr">
              <a:lnSpc>
                <a:spcPts val="2640"/>
              </a:lnSpc>
            </a:pPr>
            <a:r>
              <a:rPr lang="en-US" sz="2400" b="1" dirty="0">
                <a:solidFill>
                  <a:srgbClr val="000000"/>
                </a:solidFill>
                <a:latin typeface="HK Grotesk Medium"/>
                <a:ea typeface="HK Grotesk Medium"/>
                <a:cs typeface="HK Grotesk Medium"/>
                <a:sym typeface="HK Grotesk Medium"/>
              </a:rPr>
              <a:t>Property</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0B7098-6B72-1770-1781-C0768D51448C}"/>
            </a:ext>
          </a:extLst>
        </p:cNvPr>
        <p:cNvGrpSpPr/>
        <p:nvPr/>
      </p:nvGrpSpPr>
      <p:grpSpPr>
        <a:xfrm>
          <a:off x="0" y="0"/>
          <a:ext cx="0" cy="0"/>
          <a:chOff x="0" y="0"/>
          <a:chExt cx="0" cy="0"/>
        </a:xfrm>
      </p:grpSpPr>
      <p:grpSp>
        <p:nvGrpSpPr>
          <p:cNvPr id="3" name="Group 3">
            <a:extLst>
              <a:ext uri="{FF2B5EF4-FFF2-40B4-BE49-F238E27FC236}">
                <a16:creationId xmlns:a16="http://schemas.microsoft.com/office/drawing/2014/main" id="{FAFCCD45-0343-099A-9B03-8886C7ACFD34}"/>
              </a:ext>
            </a:extLst>
          </p:cNvPr>
          <p:cNvGrpSpPr/>
          <p:nvPr/>
        </p:nvGrpSpPr>
        <p:grpSpPr>
          <a:xfrm>
            <a:off x="-1345187" y="0"/>
            <a:ext cx="6662939" cy="762000"/>
            <a:chOff x="0" y="0"/>
            <a:chExt cx="1754848" cy="200691"/>
          </a:xfrm>
        </p:grpSpPr>
        <p:sp>
          <p:nvSpPr>
            <p:cNvPr id="4" name="Freeform 4">
              <a:extLst>
                <a:ext uri="{FF2B5EF4-FFF2-40B4-BE49-F238E27FC236}">
                  <a16:creationId xmlns:a16="http://schemas.microsoft.com/office/drawing/2014/main" id="{323A73D8-4DBD-BDB7-7154-52FF2F728FA8}"/>
                </a:ext>
              </a:extLst>
            </p:cNvPr>
            <p:cNvSpPr/>
            <p:nvPr/>
          </p:nvSpPr>
          <p:spPr>
            <a:xfrm>
              <a:off x="0" y="0"/>
              <a:ext cx="1754848" cy="200691"/>
            </a:xfrm>
            <a:custGeom>
              <a:avLst/>
              <a:gdLst/>
              <a:ahLst/>
              <a:cxnLst/>
              <a:rect l="l" t="t" r="r" b="b"/>
              <a:pathLst>
                <a:path w="1754848" h="200691">
                  <a:moveTo>
                    <a:pt x="203200" y="0"/>
                  </a:moveTo>
                  <a:lnTo>
                    <a:pt x="1754848" y="0"/>
                  </a:lnTo>
                  <a:lnTo>
                    <a:pt x="1551648" y="200691"/>
                  </a:lnTo>
                  <a:lnTo>
                    <a:pt x="0" y="200691"/>
                  </a:lnTo>
                  <a:lnTo>
                    <a:pt x="203200" y="0"/>
                  </a:lnTo>
                  <a:close/>
                </a:path>
              </a:pathLst>
            </a:custGeom>
            <a:solidFill>
              <a:srgbClr val="255C8C"/>
            </a:solidFill>
          </p:spPr>
        </p:sp>
        <p:sp>
          <p:nvSpPr>
            <p:cNvPr id="5" name="TextBox 5">
              <a:extLst>
                <a:ext uri="{FF2B5EF4-FFF2-40B4-BE49-F238E27FC236}">
                  <a16:creationId xmlns:a16="http://schemas.microsoft.com/office/drawing/2014/main" id="{3F89277C-155D-3468-62CB-551E2DBC3CE7}"/>
                </a:ext>
              </a:extLst>
            </p:cNvPr>
            <p:cNvSpPr txBox="1"/>
            <p:nvPr/>
          </p:nvSpPr>
          <p:spPr>
            <a:xfrm>
              <a:off x="101600" y="-47625"/>
              <a:ext cx="1551648" cy="248316"/>
            </a:xfrm>
            <a:prstGeom prst="rect">
              <a:avLst/>
            </a:prstGeom>
          </p:spPr>
          <p:txBody>
            <a:bodyPr lIns="50800" tIns="50800" rIns="50800" bIns="50800" rtlCol="0" anchor="ctr"/>
            <a:lstStyle/>
            <a:p>
              <a:pPr algn="ctr">
                <a:lnSpc>
                  <a:spcPts val="2940"/>
                </a:lnSpc>
              </a:pPr>
              <a:endParaRPr/>
            </a:p>
          </p:txBody>
        </p:sp>
      </p:grpSp>
      <p:grpSp>
        <p:nvGrpSpPr>
          <p:cNvPr id="6" name="Group 6">
            <a:extLst>
              <a:ext uri="{FF2B5EF4-FFF2-40B4-BE49-F238E27FC236}">
                <a16:creationId xmlns:a16="http://schemas.microsoft.com/office/drawing/2014/main" id="{B32C44DE-5D22-89D9-5D15-5E0D52D5EDCE}"/>
              </a:ext>
            </a:extLst>
          </p:cNvPr>
          <p:cNvGrpSpPr/>
          <p:nvPr/>
        </p:nvGrpSpPr>
        <p:grpSpPr>
          <a:xfrm rot="-10800000">
            <a:off x="12801600" y="9525000"/>
            <a:ext cx="6662939" cy="762000"/>
            <a:chOff x="0" y="0"/>
            <a:chExt cx="1754848" cy="200691"/>
          </a:xfrm>
        </p:grpSpPr>
        <p:sp>
          <p:nvSpPr>
            <p:cNvPr id="7" name="Freeform 7">
              <a:extLst>
                <a:ext uri="{FF2B5EF4-FFF2-40B4-BE49-F238E27FC236}">
                  <a16:creationId xmlns:a16="http://schemas.microsoft.com/office/drawing/2014/main" id="{E723F899-A880-53A9-1636-352B71D29D6E}"/>
                </a:ext>
              </a:extLst>
            </p:cNvPr>
            <p:cNvSpPr/>
            <p:nvPr/>
          </p:nvSpPr>
          <p:spPr>
            <a:xfrm>
              <a:off x="0" y="0"/>
              <a:ext cx="1754848" cy="200691"/>
            </a:xfrm>
            <a:custGeom>
              <a:avLst/>
              <a:gdLst/>
              <a:ahLst/>
              <a:cxnLst/>
              <a:rect l="l" t="t" r="r" b="b"/>
              <a:pathLst>
                <a:path w="1754848" h="200691">
                  <a:moveTo>
                    <a:pt x="203200" y="0"/>
                  </a:moveTo>
                  <a:lnTo>
                    <a:pt x="1754848" y="0"/>
                  </a:lnTo>
                  <a:lnTo>
                    <a:pt x="1551648" y="200691"/>
                  </a:lnTo>
                  <a:lnTo>
                    <a:pt x="0" y="200691"/>
                  </a:lnTo>
                  <a:lnTo>
                    <a:pt x="203200" y="0"/>
                  </a:lnTo>
                  <a:close/>
                </a:path>
              </a:pathLst>
            </a:custGeom>
            <a:solidFill>
              <a:srgbClr val="255C8C"/>
            </a:solidFill>
          </p:spPr>
        </p:sp>
        <p:sp>
          <p:nvSpPr>
            <p:cNvPr id="8" name="TextBox 8">
              <a:extLst>
                <a:ext uri="{FF2B5EF4-FFF2-40B4-BE49-F238E27FC236}">
                  <a16:creationId xmlns:a16="http://schemas.microsoft.com/office/drawing/2014/main" id="{7AA6BF24-982E-AD62-31DD-DBFC10F03577}"/>
                </a:ext>
              </a:extLst>
            </p:cNvPr>
            <p:cNvSpPr txBox="1"/>
            <p:nvPr/>
          </p:nvSpPr>
          <p:spPr>
            <a:xfrm>
              <a:off x="101600" y="-47625"/>
              <a:ext cx="1551648" cy="248316"/>
            </a:xfrm>
            <a:prstGeom prst="rect">
              <a:avLst/>
            </a:prstGeom>
          </p:spPr>
          <p:txBody>
            <a:bodyPr lIns="50800" tIns="50800" rIns="50800" bIns="50800" rtlCol="0" anchor="ctr"/>
            <a:lstStyle/>
            <a:p>
              <a:pPr algn="ctr">
                <a:lnSpc>
                  <a:spcPts val="2940"/>
                </a:lnSpc>
              </a:pPr>
              <a:endParaRPr/>
            </a:p>
          </p:txBody>
        </p:sp>
      </p:grpSp>
      <p:grpSp>
        <p:nvGrpSpPr>
          <p:cNvPr id="2" name="Group 10">
            <a:extLst>
              <a:ext uri="{FF2B5EF4-FFF2-40B4-BE49-F238E27FC236}">
                <a16:creationId xmlns:a16="http://schemas.microsoft.com/office/drawing/2014/main" id="{2BC64CEE-EB60-369A-CD3C-25E4657831B6}"/>
              </a:ext>
            </a:extLst>
          </p:cNvPr>
          <p:cNvGrpSpPr/>
          <p:nvPr/>
        </p:nvGrpSpPr>
        <p:grpSpPr>
          <a:xfrm>
            <a:off x="609600" y="1181100"/>
            <a:ext cx="1033452" cy="1033452"/>
            <a:chOff x="0" y="0"/>
            <a:chExt cx="812800" cy="812800"/>
          </a:xfrm>
        </p:grpSpPr>
        <p:sp>
          <p:nvSpPr>
            <p:cNvPr id="10" name="Freeform 11">
              <a:extLst>
                <a:ext uri="{FF2B5EF4-FFF2-40B4-BE49-F238E27FC236}">
                  <a16:creationId xmlns:a16="http://schemas.microsoft.com/office/drawing/2014/main" id="{80F1F52D-5725-E465-64A0-F98332AD2E00}"/>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55C8C"/>
            </a:solidFill>
          </p:spPr>
        </p:sp>
        <p:sp>
          <p:nvSpPr>
            <p:cNvPr id="11" name="TextBox 12">
              <a:extLst>
                <a:ext uri="{FF2B5EF4-FFF2-40B4-BE49-F238E27FC236}">
                  <a16:creationId xmlns:a16="http://schemas.microsoft.com/office/drawing/2014/main" id="{32F23288-7174-E0DB-3E26-A7F57CBD42EA}"/>
                </a:ext>
              </a:extLst>
            </p:cNvPr>
            <p:cNvSpPr txBox="1"/>
            <p:nvPr/>
          </p:nvSpPr>
          <p:spPr>
            <a:xfrm>
              <a:off x="76200" y="28575"/>
              <a:ext cx="660400" cy="708025"/>
            </a:xfrm>
            <a:prstGeom prst="rect">
              <a:avLst/>
            </a:prstGeom>
          </p:spPr>
          <p:txBody>
            <a:bodyPr lIns="50800" tIns="50800" rIns="50800" bIns="50800" rtlCol="0" anchor="ctr"/>
            <a:lstStyle/>
            <a:p>
              <a:pPr algn="ctr">
                <a:lnSpc>
                  <a:spcPts val="2940"/>
                </a:lnSpc>
              </a:pPr>
              <a:endParaRPr/>
            </a:p>
          </p:txBody>
        </p:sp>
      </p:grpSp>
      <p:sp>
        <p:nvSpPr>
          <p:cNvPr id="14" name="TextBox 19">
            <a:extLst>
              <a:ext uri="{FF2B5EF4-FFF2-40B4-BE49-F238E27FC236}">
                <a16:creationId xmlns:a16="http://schemas.microsoft.com/office/drawing/2014/main" id="{8ADC2BD8-AF18-9231-D8C7-4FC164896F3B}"/>
              </a:ext>
            </a:extLst>
          </p:cNvPr>
          <p:cNvSpPr txBox="1"/>
          <p:nvPr/>
        </p:nvSpPr>
        <p:spPr>
          <a:xfrm>
            <a:off x="765060" y="1239293"/>
            <a:ext cx="747892" cy="774192"/>
          </a:xfrm>
          <a:prstGeom prst="rect">
            <a:avLst/>
          </a:prstGeom>
        </p:spPr>
        <p:txBody>
          <a:bodyPr lIns="0" tIns="0" rIns="0" bIns="0" rtlCol="0" anchor="t">
            <a:spAutoFit/>
          </a:bodyPr>
          <a:lstStyle/>
          <a:p>
            <a:pPr marL="0" lvl="1" indent="0" algn="ctr">
              <a:lnSpc>
                <a:spcPts val="6594"/>
              </a:lnSpc>
              <a:spcBef>
                <a:spcPct val="0"/>
              </a:spcBef>
            </a:pPr>
            <a:r>
              <a:rPr lang="en-US" sz="4200" b="1" u="none" dirty="0">
                <a:solidFill>
                  <a:srgbClr val="FFFFFF"/>
                </a:solidFill>
                <a:latin typeface="Open Sans 1 Bold"/>
                <a:ea typeface="Open Sans 1 Bold"/>
                <a:cs typeface="Open Sans 1 Bold"/>
                <a:sym typeface="Open Sans 1 Bold"/>
              </a:rPr>
              <a:t>1</a:t>
            </a:r>
          </a:p>
        </p:txBody>
      </p:sp>
      <p:sp>
        <p:nvSpPr>
          <p:cNvPr id="16" name="TextBox 12">
            <a:extLst>
              <a:ext uri="{FF2B5EF4-FFF2-40B4-BE49-F238E27FC236}">
                <a16:creationId xmlns:a16="http://schemas.microsoft.com/office/drawing/2014/main" id="{CB9187CD-3F67-891C-1AE0-A20E89FC4778}"/>
              </a:ext>
            </a:extLst>
          </p:cNvPr>
          <p:cNvSpPr txBox="1"/>
          <p:nvPr/>
        </p:nvSpPr>
        <p:spPr>
          <a:xfrm>
            <a:off x="1986282" y="1217432"/>
            <a:ext cx="2895600" cy="1974900"/>
          </a:xfrm>
          <a:prstGeom prst="rect">
            <a:avLst/>
          </a:prstGeom>
        </p:spPr>
        <p:txBody>
          <a:bodyPr wrap="square" lIns="0" tIns="0" rIns="0" bIns="0" rtlCol="0" anchor="t">
            <a:spAutoFit/>
          </a:bodyPr>
          <a:lstStyle/>
          <a:p>
            <a:pPr>
              <a:lnSpc>
                <a:spcPts val="7700"/>
              </a:lnSpc>
            </a:pPr>
            <a:r>
              <a:rPr lang="en-US" sz="6000" b="1" dirty="0">
                <a:solidFill>
                  <a:srgbClr val="255C8C"/>
                </a:solidFill>
                <a:latin typeface="Open Sans 1 Bold"/>
                <a:ea typeface="Open Sans 1 Bold"/>
                <a:cs typeface="Open Sans 1 Bold"/>
                <a:sym typeface="Open Sans 1 Bold"/>
              </a:rPr>
              <a:t>Home </a:t>
            </a:r>
          </a:p>
          <a:p>
            <a:pPr algn="l">
              <a:lnSpc>
                <a:spcPts val="7700"/>
              </a:lnSpc>
            </a:pPr>
            <a:endParaRPr lang="en-US" sz="6000" b="1" dirty="0">
              <a:solidFill>
                <a:srgbClr val="255C8C"/>
              </a:solidFill>
              <a:latin typeface="HK Grotesk Bold"/>
              <a:ea typeface="HK Grotesk Bold"/>
              <a:cs typeface="HK Grotesk Bold"/>
              <a:sym typeface="HK Grotesk Bold"/>
            </a:endParaRPr>
          </a:p>
        </p:txBody>
      </p:sp>
      <p:pic>
        <p:nvPicPr>
          <p:cNvPr id="19" name="Picture 18" descr="A city skyline with buildings and a body of water&#10;&#10;AI-generated content may be incorrect.">
            <a:extLst>
              <a:ext uri="{FF2B5EF4-FFF2-40B4-BE49-F238E27FC236}">
                <a16:creationId xmlns:a16="http://schemas.microsoft.com/office/drawing/2014/main" id="{919255B0-8541-0C31-44DA-60C146AD41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0600" y="2476500"/>
            <a:ext cx="16916400" cy="7239000"/>
          </a:xfrm>
          <a:prstGeom prst="rect">
            <a:avLst/>
          </a:prstGeom>
        </p:spPr>
      </p:pic>
    </p:spTree>
    <p:extLst>
      <p:ext uri="{BB962C8B-B14F-4D97-AF65-F5344CB8AC3E}">
        <p14:creationId xmlns:p14="http://schemas.microsoft.com/office/powerpoint/2010/main" val="267538297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D8C5E4-520F-4269-6B8E-36CA50BC4AB0}"/>
            </a:ext>
          </a:extLst>
        </p:cNvPr>
        <p:cNvGrpSpPr/>
        <p:nvPr/>
      </p:nvGrpSpPr>
      <p:grpSpPr>
        <a:xfrm>
          <a:off x="0" y="0"/>
          <a:ext cx="0" cy="0"/>
          <a:chOff x="0" y="0"/>
          <a:chExt cx="0" cy="0"/>
        </a:xfrm>
      </p:grpSpPr>
      <p:grpSp>
        <p:nvGrpSpPr>
          <p:cNvPr id="3" name="Group 3">
            <a:extLst>
              <a:ext uri="{FF2B5EF4-FFF2-40B4-BE49-F238E27FC236}">
                <a16:creationId xmlns:a16="http://schemas.microsoft.com/office/drawing/2014/main" id="{65FD0741-9241-D139-982E-E5FA5D157EF7}"/>
              </a:ext>
            </a:extLst>
          </p:cNvPr>
          <p:cNvGrpSpPr/>
          <p:nvPr/>
        </p:nvGrpSpPr>
        <p:grpSpPr>
          <a:xfrm>
            <a:off x="-1345187" y="0"/>
            <a:ext cx="6662939" cy="762000"/>
            <a:chOff x="0" y="0"/>
            <a:chExt cx="1754848" cy="200691"/>
          </a:xfrm>
        </p:grpSpPr>
        <p:sp>
          <p:nvSpPr>
            <p:cNvPr id="4" name="Freeform 4">
              <a:extLst>
                <a:ext uri="{FF2B5EF4-FFF2-40B4-BE49-F238E27FC236}">
                  <a16:creationId xmlns:a16="http://schemas.microsoft.com/office/drawing/2014/main" id="{95032E44-4EEF-2ED4-02ED-65A8F0B1AB94}"/>
                </a:ext>
              </a:extLst>
            </p:cNvPr>
            <p:cNvSpPr/>
            <p:nvPr/>
          </p:nvSpPr>
          <p:spPr>
            <a:xfrm>
              <a:off x="0" y="0"/>
              <a:ext cx="1754848" cy="200691"/>
            </a:xfrm>
            <a:custGeom>
              <a:avLst/>
              <a:gdLst/>
              <a:ahLst/>
              <a:cxnLst/>
              <a:rect l="l" t="t" r="r" b="b"/>
              <a:pathLst>
                <a:path w="1754848" h="200691">
                  <a:moveTo>
                    <a:pt x="203200" y="0"/>
                  </a:moveTo>
                  <a:lnTo>
                    <a:pt x="1754848" y="0"/>
                  </a:lnTo>
                  <a:lnTo>
                    <a:pt x="1551648" y="200691"/>
                  </a:lnTo>
                  <a:lnTo>
                    <a:pt x="0" y="200691"/>
                  </a:lnTo>
                  <a:lnTo>
                    <a:pt x="203200" y="0"/>
                  </a:lnTo>
                  <a:close/>
                </a:path>
              </a:pathLst>
            </a:custGeom>
            <a:solidFill>
              <a:srgbClr val="255C8C"/>
            </a:solidFill>
          </p:spPr>
        </p:sp>
        <p:sp>
          <p:nvSpPr>
            <p:cNvPr id="5" name="TextBox 5">
              <a:extLst>
                <a:ext uri="{FF2B5EF4-FFF2-40B4-BE49-F238E27FC236}">
                  <a16:creationId xmlns:a16="http://schemas.microsoft.com/office/drawing/2014/main" id="{165458AF-6D2C-5BA1-E700-76DE152A22A9}"/>
                </a:ext>
              </a:extLst>
            </p:cNvPr>
            <p:cNvSpPr txBox="1"/>
            <p:nvPr/>
          </p:nvSpPr>
          <p:spPr>
            <a:xfrm>
              <a:off x="101600" y="-47625"/>
              <a:ext cx="1551648" cy="248316"/>
            </a:xfrm>
            <a:prstGeom prst="rect">
              <a:avLst/>
            </a:prstGeom>
          </p:spPr>
          <p:txBody>
            <a:bodyPr lIns="50800" tIns="50800" rIns="50800" bIns="50800" rtlCol="0" anchor="ctr"/>
            <a:lstStyle/>
            <a:p>
              <a:pPr algn="ctr">
                <a:lnSpc>
                  <a:spcPts val="2940"/>
                </a:lnSpc>
              </a:pPr>
              <a:endParaRPr/>
            </a:p>
          </p:txBody>
        </p:sp>
      </p:grpSp>
      <p:grpSp>
        <p:nvGrpSpPr>
          <p:cNvPr id="6" name="Group 6">
            <a:extLst>
              <a:ext uri="{FF2B5EF4-FFF2-40B4-BE49-F238E27FC236}">
                <a16:creationId xmlns:a16="http://schemas.microsoft.com/office/drawing/2014/main" id="{0DE13B85-EA11-C052-0B13-BD2C6666C1B9}"/>
              </a:ext>
            </a:extLst>
          </p:cNvPr>
          <p:cNvGrpSpPr/>
          <p:nvPr/>
        </p:nvGrpSpPr>
        <p:grpSpPr>
          <a:xfrm rot="-10800000">
            <a:off x="12801600" y="9525000"/>
            <a:ext cx="6662939" cy="762000"/>
            <a:chOff x="0" y="0"/>
            <a:chExt cx="1754848" cy="200691"/>
          </a:xfrm>
        </p:grpSpPr>
        <p:sp>
          <p:nvSpPr>
            <p:cNvPr id="7" name="Freeform 7">
              <a:extLst>
                <a:ext uri="{FF2B5EF4-FFF2-40B4-BE49-F238E27FC236}">
                  <a16:creationId xmlns:a16="http://schemas.microsoft.com/office/drawing/2014/main" id="{A4B4BDC5-83E2-2A69-B94D-88DB671B0E66}"/>
                </a:ext>
              </a:extLst>
            </p:cNvPr>
            <p:cNvSpPr/>
            <p:nvPr/>
          </p:nvSpPr>
          <p:spPr>
            <a:xfrm>
              <a:off x="0" y="0"/>
              <a:ext cx="1754848" cy="200691"/>
            </a:xfrm>
            <a:custGeom>
              <a:avLst/>
              <a:gdLst/>
              <a:ahLst/>
              <a:cxnLst/>
              <a:rect l="l" t="t" r="r" b="b"/>
              <a:pathLst>
                <a:path w="1754848" h="200691">
                  <a:moveTo>
                    <a:pt x="203200" y="0"/>
                  </a:moveTo>
                  <a:lnTo>
                    <a:pt x="1754848" y="0"/>
                  </a:lnTo>
                  <a:lnTo>
                    <a:pt x="1551648" y="200691"/>
                  </a:lnTo>
                  <a:lnTo>
                    <a:pt x="0" y="200691"/>
                  </a:lnTo>
                  <a:lnTo>
                    <a:pt x="203200" y="0"/>
                  </a:lnTo>
                  <a:close/>
                </a:path>
              </a:pathLst>
            </a:custGeom>
            <a:solidFill>
              <a:srgbClr val="255C8C"/>
            </a:solidFill>
          </p:spPr>
        </p:sp>
        <p:sp>
          <p:nvSpPr>
            <p:cNvPr id="8" name="TextBox 8">
              <a:extLst>
                <a:ext uri="{FF2B5EF4-FFF2-40B4-BE49-F238E27FC236}">
                  <a16:creationId xmlns:a16="http://schemas.microsoft.com/office/drawing/2014/main" id="{8CF005E7-E84E-D5D9-69CA-0B1022F21A61}"/>
                </a:ext>
              </a:extLst>
            </p:cNvPr>
            <p:cNvSpPr txBox="1"/>
            <p:nvPr/>
          </p:nvSpPr>
          <p:spPr>
            <a:xfrm>
              <a:off x="101600" y="-47625"/>
              <a:ext cx="1551648" cy="248316"/>
            </a:xfrm>
            <a:prstGeom prst="rect">
              <a:avLst/>
            </a:prstGeom>
          </p:spPr>
          <p:txBody>
            <a:bodyPr lIns="50800" tIns="50800" rIns="50800" bIns="50800" rtlCol="0" anchor="ctr"/>
            <a:lstStyle/>
            <a:p>
              <a:pPr algn="ctr">
                <a:lnSpc>
                  <a:spcPts val="2940"/>
                </a:lnSpc>
              </a:pPr>
              <a:endParaRPr/>
            </a:p>
          </p:txBody>
        </p:sp>
      </p:grpSp>
      <p:grpSp>
        <p:nvGrpSpPr>
          <p:cNvPr id="2" name="Group 10">
            <a:extLst>
              <a:ext uri="{FF2B5EF4-FFF2-40B4-BE49-F238E27FC236}">
                <a16:creationId xmlns:a16="http://schemas.microsoft.com/office/drawing/2014/main" id="{5A2DA506-B4A9-9636-8A55-926D35EB1BB8}"/>
              </a:ext>
            </a:extLst>
          </p:cNvPr>
          <p:cNvGrpSpPr/>
          <p:nvPr/>
        </p:nvGrpSpPr>
        <p:grpSpPr>
          <a:xfrm>
            <a:off x="609600" y="1181100"/>
            <a:ext cx="1033452" cy="1033452"/>
            <a:chOff x="0" y="0"/>
            <a:chExt cx="812800" cy="812800"/>
          </a:xfrm>
        </p:grpSpPr>
        <p:sp>
          <p:nvSpPr>
            <p:cNvPr id="10" name="Freeform 11">
              <a:extLst>
                <a:ext uri="{FF2B5EF4-FFF2-40B4-BE49-F238E27FC236}">
                  <a16:creationId xmlns:a16="http://schemas.microsoft.com/office/drawing/2014/main" id="{7CEE1691-9F7D-D0EE-02A4-CF4BC58C714B}"/>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55C8C"/>
            </a:solidFill>
          </p:spPr>
        </p:sp>
        <p:sp>
          <p:nvSpPr>
            <p:cNvPr id="11" name="TextBox 12">
              <a:extLst>
                <a:ext uri="{FF2B5EF4-FFF2-40B4-BE49-F238E27FC236}">
                  <a16:creationId xmlns:a16="http://schemas.microsoft.com/office/drawing/2014/main" id="{2B7C99A6-A65E-BE1D-B4EB-3D4A3AAA2F3B}"/>
                </a:ext>
              </a:extLst>
            </p:cNvPr>
            <p:cNvSpPr txBox="1"/>
            <p:nvPr/>
          </p:nvSpPr>
          <p:spPr>
            <a:xfrm>
              <a:off x="76200" y="28575"/>
              <a:ext cx="660400" cy="708025"/>
            </a:xfrm>
            <a:prstGeom prst="rect">
              <a:avLst/>
            </a:prstGeom>
          </p:spPr>
          <p:txBody>
            <a:bodyPr lIns="50800" tIns="50800" rIns="50800" bIns="50800" rtlCol="0" anchor="ctr"/>
            <a:lstStyle/>
            <a:p>
              <a:pPr algn="ctr">
                <a:lnSpc>
                  <a:spcPts val="2940"/>
                </a:lnSpc>
              </a:pPr>
              <a:endParaRPr/>
            </a:p>
          </p:txBody>
        </p:sp>
      </p:grpSp>
      <p:sp>
        <p:nvSpPr>
          <p:cNvPr id="14" name="TextBox 19">
            <a:extLst>
              <a:ext uri="{FF2B5EF4-FFF2-40B4-BE49-F238E27FC236}">
                <a16:creationId xmlns:a16="http://schemas.microsoft.com/office/drawing/2014/main" id="{8F0263E4-D6B8-1967-5C26-264FBD253D74}"/>
              </a:ext>
            </a:extLst>
          </p:cNvPr>
          <p:cNvSpPr txBox="1"/>
          <p:nvPr/>
        </p:nvSpPr>
        <p:spPr>
          <a:xfrm>
            <a:off x="765060" y="1239293"/>
            <a:ext cx="747892" cy="774192"/>
          </a:xfrm>
          <a:prstGeom prst="rect">
            <a:avLst/>
          </a:prstGeom>
        </p:spPr>
        <p:txBody>
          <a:bodyPr lIns="0" tIns="0" rIns="0" bIns="0" rtlCol="0" anchor="t">
            <a:spAutoFit/>
          </a:bodyPr>
          <a:lstStyle/>
          <a:p>
            <a:pPr marL="0" lvl="1" indent="0" algn="ctr">
              <a:lnSpc>
                <a:spcPts val="6594"/>
              </a:lnSpc>
              <a:spcBef>
                <a:spcPct val="0"/>
              </a:spcBef>
            </a:pPr>
            <a:r>
              <a:rPr lang="en-US" sz="4200" b="1" dirty="0">
                <a:solidFill>
                  <a:srgbClr val="FFFFFF"/>
                </a:solidFill>
                <a:latin typeface="Open Sans 1 Bold"/>
                <a:ea typeface="Open Sans 1 Bold"/>
                <a:cs typeface="Open Sans 1 Bold"/>
                <a:sym typeface="Open Sans 1 Bold"/>
              </a:rPr>
              <a:t>2</a:t>
            </a:r>
            <a:endParaRPr lang="en-US" sz="4200" b="1" u="none" dirty="0">
              <a:solidFill>
                <a:srgbClr val="FFFFFF"/>
              </a:solidFill>
              <a:latin typeface="Open Sans 1 Bold"/>
              <a:ea typeface="Open Sans 1 Bold"/>
              <a:cs typeface="Open Sans 1 Bold"/>
              <a:sym typeface="Open Sans 1 Bold"/>
            </a:endParaRPr>
          </a:p>
        </p:txBody>
      </p:sp>
      <p:sp>
        <p:nvSpPr>
          <p:cNvPr id="16" name="TextBox 12">
            <a:extLst>
              <a:ext uri="{FF2B5EF4-FFF2-40B4-BE49-F238E27FC236}">
                <a16:creationId xmlns:a16="http://schemas.microsoft.com/office/drawing/2014/main" id="{4B802308-FF59-2B6D-BDE3-1EDA9F01D55E}"/>
              </a:ext>
            </a:extLst>
          </p:cNvPr>
          <p:cNvSpPr txBox="1"/>
          <p:nvPr/>
        </p:nvSpPr>
        <p:spPr>
          <a:xfrm>
            <a:off x="1986282" y="1217432"/>
            <a:ext cx="5176518" cy="1903213"/>
          </a:xfrm>
          <a:prstGeom prst="rect">
            <a:avLst/>
          </a:prstGeom>
        </p:spPr>
        <p:txBody>
          <a:bodyPr wrap="square" lIns="0" tIns="0" rIns="0" bIns="0" rtlCol="0" anchor="t">
            <a:spAutoFit/>
          </a:bodyPr>
          <a:lstStyle/>
          <a:p>
            <a:pPr>
              <a:lnSpc>
                <a:spcPts val="7700"/>
              </a:lnSpc>
            </a:pPr>
            <a:r>
              <a:rPr lang="en-US" sz="6000" b="1" dirty="0">
                <a:solidFill>
                  <a:srgbClr val="255C8C"/>
                </a:solidFill>
                <a:latin typeface="Open Sans 1 Bold"/>
                <a:ea typeface="Open Sans 1 Bold"/>
                <a:cs typeface="Open Sans 1 Bold"/>
                <a:sym typeface="Open Sans 1 Bold"/>
              </a:rPr>
              <a:t>Payment </a:t>
            </a:r>
          </a:p>
          <a:p>
            <a:pPr algn="l">
              <a:lnSpc>
                <a:spcPts val="7700"/>
              </a:lnSpc>
            </a:pPr>
            <a:endParaRPr lang="en-US" sz="6000" b="1" dirty="0">
              <a:solidFill>
                <a:srgbClr val="255C8C"/>
              </a:solidFill>
              <a:latin typeface="HK Grotesk Bold"/>
              <a:ea typeface="HK Grotesk Bold"/>
              <a:cs typeface="HK Grotesk Bold"/>
              <a:sym typeface="HK Grotesk Bold"/>
            </a:endParaRPr>
          </a:p>
        </p:txBody>
      </p:sp>
      <p:pic>
        <p:nvPicPr>
          <p:cNvPr id="13" name="Picture 12">
            <a:extLst>
              <a:ext uri="{FF2B5EF4-FFF2-40B4-BE49-F238E27FC236}">
                <a16:creationId xmlns:a16="http://schemas.microsoft.com/office/drawing/2014/main" id="{6633E4F1-C69D-5823-20D3-D16D3B17E2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 y="2468648"/>
            <a:ext cx="17068799" cy="7403462"/>
          </a:xfrm>
          <a:prstGeom prst="rect">
            <a:avLst/>
          </a:prstGeom>
        </p:spPr>
      </p:pic>
    </p:spTree>
    <p:extLst>
      <p:ext uri="{BB962C8B-B14F-4D97-AF65-F5344CB8AC3E}">
        <p14:creationId xmlns:p14="http://schemas.microsoft.com/office/powerpoint/2010/main" val="23486426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10800000">
            <a:off x="16140705" y="8490427"/>
            <a:ext cx="2563236" cy="4466330"/>
            <a:chOff x="0" y="0"/>
            <a:chExt cx="645782" cy="1125247"/>
          </a:xfrm>
        </p:grpSpPr>
        <p:sp>
          <p:nvSpPr>
            <p:cNvPr id="3" name="Freeform 3"/>
            <p:cNvSpPr/>
            <p:nvPr/>
          </p:nvSpPr>
          <p:spPr>
            <a:xfrm>
              <a:off x="0" y="0"/>
              <a:ext cx="645782" cy="1125247"/>
            </a:xfrm>
            <a:custGeom>
              <a:avLst/>
              <a:gdLst/>
              <a:ahLst/>
              <a:cxnLst/>
              <a:rect l="l" t="t" r="r" b="b"/>
              <a:pathLst>
                <a:path w="645782" h="1125247">
                  <a:moveTo>
                    <a:pt x="407657" y="0"/>
                  </a:moveTo>
                  <a:lnTo>
                    <a:pt x="645782" y="238125"/>
                  </a:lnTo>
                  <a:lnTo>
                    <a:pt x="645782" y="887122"/>
                  </a:lnTo>
                  <a:lnTo>
                    <a:pt x="407657" y="1125247"/>
                  </a:lnTo>
                  <a:lnTo>
                    <a:pt x="238125" y="1125247"/>
                  </a:lnTo>
                  <a:lnTo>
                    <a:pt x="0" y="887122"/>
                  </a:lnTo>
                  <a:lnTo>
                    <a:pt x="0" y="238125"/>
                  </a:lnTo>
                  <a:lnTo>
                    <a:pt x="238125" y="0"/>
                  </a:lnTo>
                  <a:lnTo>
                    <a:pt x="407657" y="0"/>
                  </a:lnTo>
                  <a:close/>
                </a:path>
              </a:pathLst>
            </a:custGeom>
            <a:solidFill>
              <a:srgbClr val="03459D"/>
            </a:solidFill>
          </p:spPr>
        </p:sp>
        <p:sp>
          <p:nvSpPr>
            <p:cNvPr id="4" name="TextBox 4"/>
            <p:cNvSpPr txBox="1"/>
            <p:nvPr/>
          </p:nvSpPr>
          <p:spPr>
            <a:xfrm>
              <a:off x="63500" y="-60325"/>
              <a:ext cx="518782" cy="1122072"/>
            </a:xfrm>
            <a:prstGeom prst="rect">
              <a:avLst/>
            </a:prstGeom>
          </p:spPr>
          <p:txBody>
            <a:bodyPr lIns="50800" tIns="50800" rIns="50800" bIns="50800" rtlCol="0" anchor="ctr"/>
            <a:lstStyle/>
            <a:p>
              <a:pPr algn="ctr">
                <a:lnSpc>
                  <a:spcPts val="3780"/>
                </a:lnSpc>
              </a:pPr>
              <a:endParaRPr/>
            </a:p>
          </p:txBody>
        </p:sp>
      </p:grpSp>
      <p:grpSp>
        <p:nvGrpSpPr>
          <p:cNvPr id="5" name="Group 5"/>
          <p:cNvGrpSpPr/>
          <p:nvPr/>
        </p:nvGrpSpPr>
        <p:grpSpPr>
          <a:xfrm rot="-10800000">
            <a:off x="16819180" y="6281420"/>
            <a:ext cx="2563236" cy="5280025"/>
            <a:chOff x="0" y="0"/>
            <a:chExt cx="645782" cy="1330249"/>
          </a:xfrm>
        </p:grpSpPr>
        <p:sp>
          <p:nvSpPr>
            <p:cNvPr id="6" name="Freeform 6"/>
            <p:cNvSpPr/>
            <p:nvPr/>
          </p:nvSpPr>
          <p:spPr>
            <a:xfrm>
              <a:off x="0" y="0"/>
              <a:ext cx="645782" cy="1330249"/>
            </a:xfrm>
            <a:custGeom>
              <a:avLst/>
              <a:gdLst/>
              <a:ahLst/>
              <a:cxnLst/>
              <a:rect l="l" t="t" r="r" b="b"/>
              <a:pathLst>
                <a:path w="645782" h="1330249">
                  <a:moveTo>
                    <a:pt x="407657" y="0"/>
                  </a:moveTo>
                  <a:lnTo>
                    <a:pt x="645782" y="238125"/>
                  </a:lnTo>
                  <a:lnTo>
                    <a:pt x="645782" y="1092124"/>
                  </a:lnTo>
                  <a:lnTo>
                    <a:pt x="407657" y="1330249"/>
                  </a:lnTo>
                  <a:lnTo>
                    <a:pt x="238125" y="1330249"/>
                  </a:lnTo>
                  <a:lnTo>
                    <a:pt x="0" y="1092124"/>
                  </a:lnTo>
                  <a:lnTo>
                    <a:pt x="0" y="238125"/>
                  </a:lnTo>
                  <a:lnTo>
                    <a:pt x="238125" y="0"/>
                  </a:lnTo>
                  <a:lnTo>
                    <a:pt x="407657" y="0"/>
                  </a:lnTo>
                  <a:close/>
                </a:path>
              </a:pathLst>
            </a:custGeom>
            <a:solidFill>
              <a:srgbClr val="002C66"/>
            </a:solidFill>
          </p:spPr>
        </p:sp>
        <p:sp>
          <p:nvSpPr>
            <p:cNvPr id="7" name="TextBox 7"/>
            <p:cNvSpPr txBox="1"/>
            <p:nvPr/>
          </p:nvSpPr>
          <p:spPr>
            <a:xfrm>
              <a:off x="63500" y="-60325"/>
              <a:ext cx="518782" cy="1327074"/>
            </a:xfrm>
            <a:prstGeom prst="rect">
              <a:avLst/>
            </a:prstGeom>
          </p:spPr>
          <p:txBody>
            <a:bodyPr lIns="50800" tIns="50800" rIns="50800" bIns="50800" rtlCol="0" anchor="ctr"/>
            <a:lstStyle/>
            <a:p>
              <a:pPr algn="ctr">
                <a:lnSpc>
                  <a:spcPts val="3780"/>
                </a:lnSpc>
              </a:pPr>
              <a:endParaRPr/>
            </a:p>
          </p:txBody>
        </p:sp>
      </p:grpSp>
      <p:grpSp>
        <p:nvGrpSpPr>
          <p:cNvPr id="8" name="Group 8"/>
          <p:cNvGrpSpPr/>
          <p:nvPr/>
        </p:nvGrpSpPr>
        <p:grpSpPr>
          <a:xfrm rot="-10800000">
            <a:off x="17546148" y="3704214"/>
            <a:ext cx="2563236" cy="7857230"/>
            <a:chOff x="0" y="0"/>
            <a:chExt cx="645782" cy="1979550"/>
          </a:xfrm>
        </p:grpSpPr>
        <p:sp>
          <p:nvSpPr>
            <p:cNvPr id="9" name="Freeform 9"/>
            <p:cNvSpPr/>
            <p:nvPr/>
          </p:nvSpPr>
          <p:spPr>
            <a:xfrm>
              <a:off x="0" y="0"/>
              <a:ext cx="645782" cy="1979550"/>
            </a:xfrm>
            <a:custGeom>
              <a:avLst/>
              <a:gdLst/>
              <a:ahLst/>
              <a:cxnLst/>
              <a:rect l="l" t="t" r="r" b="b"/>
              <a:pathLst>
                <a:path w="645782" h="1979550">
                  <a:moveTo>
                    <a:pt x="407657" y="0"/>
                  </a:moveTo>
                  <a:lnTo>
                    <a:pt x="645782" y="238125"/>
                  </a:lnTo>
                  <a:lnTo>
                    <a:pt x="645782" y="1741425"/>
                  </a:lnTo>
                  <a:lnTo>
                    <a:pt x="407657" y="1979550"/>
                  </a:lnTo>
                  <a:lnTo>
                    <a:pt x="238125" y="1979550"/>
                  </a:lnTo>
                  <a:lnTo>
                    <a:pt x="0" y="1741425"/>
                  </a:lnTo>
                  <a:lnTo>
                    <a:pt x="0" y="238125"/>
                  </a:lnTo>
                  <a:lnTo>
                    <a:pt x="238125" y="0"/>
                  </a:lnTo>
                  <a:lnTo>
                    <a:pt x="407657" y="0"/>
                  </a:lnTo>
                  <a:close/>
                </a:path>
              </a:pathLst>
            </a:custGeom>
            <a:solidFill>
              <a:srgbClr val="03459D"/>
            </a:solidFill>
          </p:spPr>
        </p:sp>
        <p:sp>
          <p:nvSpPr>
            <p:cNvPr id="10" name="TextBox 10"/>
            <p:cNvSpPr txBox="1"/>
            <p:nvPr/>
          </p:nvSpPr>
          <p:spPr>
            <a:xfrm>
              <a:off x="63500" y="-60325"/>
              <a:ext cx="518782" cy="1976375"/>
            </a:xfrm>
            <a:prstGeom prst="rect">
              <a:avLst/>
            </a:prstGeom>
          </p:spPr>
          <p:txBody>
            <a:bodyPr lIns="50800" tIns="50800" rIns="50800" bIns="50800" rtlCol="0" anchor="ctr"/>
            <a:lstStyle/>
            <a:p>
              <a:pPr algn="ctr">
                <a:lnSpc>
                  <a:spcPts val="3780"/>
                </a:lnSpc>
              </a:pPr>
              <a:endParaRPr/>
            </a:p>
          </p:txBody>
        </p:sp>
      </p:grpSp>
      <p:grpSp>
        <p:nvGrpSpPr>
          <p:cNvPr id="16" name="Group 16"/>
          <p:cNvGrpSpPr/>
          <p:nvPr/>
        </p:nvGrpSpPr>
        <p:grpSpPr>
          <a:xfrm rot="5400000">
            <a:off x="1748549" y="-4102235"/>
            <a:ext cx="2315586" cy="7946284"/>
            <a:chOff x="0" y="0"/>
            <a:chExt cx="583389" cy="2001987"/>
          </a:xfrm>
        </p:grpSpPr>
        <p:sp>
          <p:nvSpPr>
            <p:cNvPr id="17" name="Freeform 17"/>
            <p:cNvSpPr/>
            <p:nvPr/>
          </p:nvSpPr>
          <p:spPr>
            <a:xfrm>
              <a:off x="0" y="0"/>
              <a:ext cx="583389" cy="2001987"/>
            </a:xfrm>
            <a:custGeom>
              <a:avLst/>
              <a:gdLst/>
              <a:ahLst/>
              <a:cxnLst/>
              <a:rect l="l" t="t" r="r" b="b"/>
              <a:pathLst>
                <a:path w="583389" h="2001987">
                  <a:moveTo>
                    <a:pt x="345264" y="0"/>
                  </a:moveTo>
                  <a:lnTo>
                    <a:pt x="583389" y="238125"/>
                  </a:lnTo>
                  <a:lnTo>
                    <a:pt x="583389" y="1763862"/>
                  </a:lnTo>
                  <a:lnTo>
                    <a:pt x="345264" y="2001987"/>
                  </a:lnTo>
                  <a:lnTo>
                    <a:pt x="238125" y="2001987"/>
                  </a:lnTo>
                  <a:lnTo>
                    <a:pt x="0" y="1763862"/>
                  </a:lnTo>
                  <a:lnTo>
                    <a:pt x="0" y="238125"/>
                  </a:lnTo>
                  <a:lnTo>
                    <a:pt x="238125" y="0"/>
                  </a:lnTo>
                  <a:lnTo>
                    <a:pt x="345264" y="0"/>
                  </a:lnTo>
                  <a:close/>
                </a:path>
              </a:pathLst>
            </a:custGeom>
            <a:solidFill>
              <a:srgbClr val="002C66"/>
            </a:solidFill>
          </p:spPr>
        </p:sp>
        <p:sp>
          <p:nvSpPr>
            <p:cNvPr id="18" name="TextBox 18"/>
            <p:cNvSpPr txBox="1"/>
            <p:nvPr/>
          </p:nvSpPr>
          <p:spPr>
            <a:xfrm>
              <a:off x="63500" y="-60325"/>
              <a:ext cx="456389" cy="1998812"/>
            </a:xfrm>
            <a:prstGeom prst="rect">
              <a:avLst/>
            </a:prstGeom>
          </p:spPr>
          <p:txBody>
            <a:bodyPr lIns="50800" tIns="50800" rIns="50800" bIns="50800" rtlCol="0" anchor="ctr"/>
            <a:lstStyle/>
            <a:p>
              <a:pPr algn="ctr">
                <a:lnSpc>
                  <a:spcPts val="3780"/>
                </a:lnSpc>
              </a:pPr>
              <a:endParaRPr/>
            </a:p>
          </p:txBody>
        </p:sp>
      </p:grpSp>
      <p:grpSp>
        <p:nvGrpSpPr>
          <p:cNvPr id="19" name="Group 19"/>
          <p:cNvGrpSpPr/>
          <p:nvPr/>
        </p:nvGrpSpPr>
        <p:grpSpPr>
          <a:xfrm rot="5400000">
            <a:off x="6892049" y="-4483235"/>
            <a:ext cx="2315586" cy="7946284"/>
            <a:chOff x="0" y="0"/>
            <a:chExt cx="583389" cy="2001987"/>
          </a:xfrm>
        </p:grpSpPr>
        <p:sp>
          <p:nvSpPr>
            <p:cNvPr id="20" name="Freeform 20"/>
            <p:cNvSpPr/>
            <p:nvPr/>
          </p:nvSpPr>
          <p:spPr>
            <a:xfrm>
              <a:off x="0" y="0"/>
              <a:ext cx="583389" cy="2001987"/>
            </a:xfrm>
            <a:custGeom>
              <a:avLst/>
              <a:gdLst/>
              <a:ahLst/>
              <a:cxnLst/>
              <a:rect l="l" t="t" r="r" b="b"/>
              <a:pathLst>
                <a:path w="583389" h="2001987">
                  <a:moveTo>
                    <a:pt x="345264" y="0"/>
                  </a:moveTo>
                  <a:lnTo>
                    <a:pt x="583389" y="238125"/>
                  </a:lnTo>
                  <a:lnTo>
                    <a:pt x="583389" y="1763862"/>
                  </a:lnTo>
                  <a:lnTo>
                    <a:pt x="345264" y="2001987"/>
                  </a:lnTo>
                  <a:lnTo>
                    <a:pt x="238125" y="2001987"/>
                  </a:lnTo>
                  <a:lnTo>
                    <a:pt x="0" y="1763862"/>
                  </a:lnTo>
                  <a:lnTo>
                    <a:pt x="0" y="238125"/>
                  </a:lnTo>
                  <a:lnTo>
                    <a:pt x="238125" y="0"/>
                  </a:lnTo>
                  <a:lnTo>
                    <a:pt x="345264" y="0"/>
                  </a:lnTo>
                  <a:close/>
                </a:path>
              </a:pathLst>
            </a:custGeom>
            <a:solidFill>
              <a:srgbClr val="03459D"/>
            </a:solidFill>
          </p:spPr>
        </p:sp>
        <p:sp>
          <p:nvSpPr>
            <p:cNvPr id="21" name="TextBox 21"/>
            <p:cNvSpPr txBox="1"/>
            <p:nvPr/>
          </p:nvSpPr>
          <p:spPr>
            <a:xfrm>
              <a:off x="63500" y="-60325"/>
              <a:ext cx="456389" cy="1998812"/>
            </a:xfrm>
            <a:prstGeom prst="rect">
              <a:avLst/>
            </a:prstGeom>
          </p:spPr>
          <p:txBody>
            <a:bodyPr lIns="50800" tIns="50800" rIns="50800" bIns="50800" rtlCol="0" anchor="ctr"/>
            <a:lstStyle/>
            <a:p>
              <a:pPr algn="ctr">
                <a:lnSpc>
                  <a:spcPts val="3780"/>
                </a:lnSpc>
              </a:pPr>
              <a:endParaRPr/>
            </a:p>
          </p:txBody>
        </p:sp>
      </p:grpSp>
      <p:grpSp>
        <p:nvGrpSpPr>
          <p:cNvPr id="22" name="Group 22"/>
          <p:cNvGrpSpPr/>
          <p:nvPr/>
        </p:nvGrpSpPr>
        <p:grpSpPr>
          <a:xfrm rot="5400000">
            <a:off x="-1038225" y="2576452"/>
            <a:ext cx="2198673" cy="857039"/>
            <a:chOff x="0" y="0"/>
            <a:chExt cx="1824533" cy="711200"/>
          </a:xfrm>
        </p:grpSpPr>
        <p:sp>
          <p:nvSpPr>
            <p:cNvPr id="23" name="Freeform 23"/>
            <p:cNvSpPr/>
            <p:nvPr/>
          </p:nvSpPr>
          <p:spPr>
            <a:xfrm>
              <a:off x="0" y="0"/>
              <a:ext cx="1824533" cy="711200"/>
            </a:xfrm>
            <a:custGeom>
              <a:avLst/>
              <a:gdLst/>
              <a:ahLst/>
              <a:cxnLst/>
              <a:rect l="l" t="t" r="r" b="b"/>
              <a:pathLst>
                <a:path w="1824533" h="711200">
                  <a:moveTo>
                    <a:pt x="912267" y="0"/>
                  </a:moveTo>
                  <a:lnTo>
                    <a:pt x="1824533" y="711200"/>
                  </a:lnTo>
                  <a:lnTo>
                    <a:pt x="0" y="711200"/>
                  </a:lnTo>
                  <a:lnTo>
                    <a:pt x="912267" y="0"/>
                  </a:lnTo>
                  <a:close/>
                </a:path>
              </a:pathLst>
            </a:custGeom>
            <a:solidFill>
              <a:srgbClr val="002C66"/>
            </a:solidFill>
          </p:spPr>
        </p:sp>
        <p:sp>
          <p:nvSpPr>
            <p:cNvPr id="24" name="TextBox 24"/>
            <p:cNvSpPr txBox="1"/>
            <p:nvPr/>
          </p:nvSpPr>
          <p:spPr>
            <a:xfrm>
              <a:off x="285083" y="206375"/>
              <a:ext cx="1254367" cy="454025"/>
            </a:xfrm>
            <a:prstGeom prst="rect">
              <a:avLst/>
            </a:prstGeom>
          </p:spPr>
          <p:txBody>
            <a:bodyPr lIns="50800" tIns="50800" rIns="50800" bIns="50800" rtlCol="0" anchor="ctr"/>
            <a:lstStyle/>
            <a:p>
              <a:pPr algn="ctr">
                <a:lnSpc>
                  <a:spcPts val="3780"/>
                </a:lnSpc>
              </a:pPr>
              <a:endParaRPr/>
            </a:p>
          </p:txBody>
        </p:sp>
      </p:grpSp>
      <p:sp>
        <p:nvSpPr>
          <p:cNvPr id="25" name="TextBox 25"/>
          <p:cNvSpPr txBox="1"/>
          <p:nvPr/>
        </p:nvSpPr>
        <p:spPr>
          <a:xfrm>
            <a:off x="1056240" y="2572385"/>
            <a:ext cx="6563760" cy="1122680"/>
          </a:xfrm>
          <a:prstGeom prst="rect">
            <a:avLst/>
          </a:prstGeom>
        </p:spPr>
        <p:txBody>
          <a:bodyPr wrap="square" lIns="0" tIns="0" rIns="0" bIns="0" rtlCol="0" anchor="t">
            <a:spAutoFit/>
          </a:bodyPr>
          <a:lstStyle/>
          <a:p>
            <a:pPr algn="l">
              <a:lnSpc>
                <a:spcPts val="8499"/>
              </a:lnSpc>
            </a:pPr>
            <a:r>
              <a:rPr lang="en-US" sz="8499" dirty="0">
                <a:solidFill>
                  <a:srgbClr val="002C66"/>
                </a:solidFill>
                <a:latin typeface="Poppins"/>
                <a:ea typeface="Poppins"/>
                <a:cs typeface="Poppins"/>
                <a:sym typeface="Poppins"/>
              </a:rPr>
              <a:t>Introduction</a:t>
            </a:r>
          </a:p>
        </p:txBody>
      </p:sp>
      <p:sp>
        <p:nvSpPr>
          <p:cNvPr id="26" name="TextBox 26"/>
          <p:cNvSpPr txBox="1"/>
          <p:nvPr/>
        </p:nvSpPr>
        <p:spPr>
          <a:xfrm>
            <a:off x="1165078" y="4491303"/>
            <a:ext cx="9731522" cy="3673250"/>
          </a:xfrm>
          <a:prstGeom prst="rect">
            <a:avLst/>
          </a:prstGeom>
        </p:spPr>
        <p:txBody>
          <a:bodyPr wrap="square" lIns="0" tIns="0" rIns="0" bIns="0" rtlCol="0" anchor="t">
            <a:spAutoFit/>
          </a:bodyPr>
          <a:lstStyle/>
          <a:p>
            <a:pPr>
              <a:lnSpc>
                <a:spcPts val="3219"/>
              </a:lnSpc>
            </a:pPr>
            <a:r>
              <a:rPr lang="en-US" sz="2300" dirty="0">
                <a:latin typeface="Poppins" panose="00000500000000000000" pitchFamily="2" charset="0"/>
                <a:cs typeface="Poppins" panose="00000500000000000000" pitchFamily="2" charset="0"/>
              </a:rPr>
              <a:t>This project focuses on analyzing real estate data to uncover key business insights and support strategic decision-making. It involves studying various aspects such as property sales, client interactions, broker performance, and commission structures. By transforming raw data into clear and meaningful insights, the project aims to help real estate stakeholders improve operations, identify opportunities, and understand market trends more effectively.</a:t>
            </a:r>
          </a:p>
          <a:p>
            <a:pPr algn="l">
              <a:lnSpc>
                <a:spcPts val="3219"/>
              </a:lnSpc>
            </a:pPr>
            <a:endParaRPr lang="en-US" sz="2299" spc="68" dirty="0">
              <a:solidFill>
                <a:srgbClr val="000000"/>
              </a:solidFill>
              <a:latin typeface="Poppins"/>
              <a:ea typeface="Poppins"/>
              <a:cs typeface="Poppins"/>
              <a:sym typeface="Poppins"/>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D6CE1D-9A73-0253-8037-6E64E8059CAA}"/>
            </a:ext>
          </a:extLst>
        </p:cNvPr>
        <p:cNvGrpSpPr/>
        <p:nvPr/>
      </p:nvGrpSpPr>
      <p:grpSpPr>
        <a:xfrm>
          <a:off x="0" y="0"/>
          <a:ext cx="0" cy="0"/>
          <a:chOff x="0" y="0"/>
          <a:chExt cx="0" cy="0"/>
        </a:xfrm>
      </p:grpSpPr>
      <p:grpSp>
        <p:nvGrpSpPr>
          <p:cNvPr id="3" name="Group 3">
            <a:extLst>
              <a:ext uri="{FF2B5EF4-FFF2-40B4-BE49-F238E27FC236}">
                <a16:creationId xmlns:a16="http://schemas.microsoft.com/office/drawing/2014/main" id="{BA09755A-54A1-39EF-8FA7-EC3BAE70D941}"/>
              </a:ext>
            </a:extLst>
          </p:cNvPr>
          <p:cNvGrpSpPr/>
          <p:nvPr/>
        </p:nvGrpSpPr>
        <p:grpSpPr>
          <a:xfrm>
            <a:off x="-1345187" y="0"/>
            <a:ext cx="6662939" cy="762000"/>
            <a:chOff x="0" y="0"/>
            <a:chExt cx="1754848" cy="200691"/>
          </a:xfrm>
        </p:grpSpPr>
        <p:sp>
          <p:nvSpPr>
            <p:cNvPr id="4" name="Freeform 4">
              <a:extLst>
                <a:ext uri="{FF2B5EF4-FFF2-40B4-BE49-F238E27FC236}">
                  <a16:creationId xmlns:a16="http://schemas.microsoft.com/office/drawing/2014/main" id="{116A36E8-D3B5-DA89-7941-C4F425E5E857}"/>
                </a:ext>
              </a:extLst>
            </p:cNvPr>
            <p:cNvSpPr/>
            <p:nvPr/>
          </p:nvSpPr>
          <p:spPr>
            <a:xfrm>
              <a:off x="0" y="0"/>
              <a:ext cx="1754848" cy="200691"/>
            </a:xfrm>
            <a:custGeom>
              <a:avLst/>
              <a:gdLst/>
              <a:ahLst/>
              <a:cxnLst/>
              <a:rect l="l" t="t" r="r" b="b"/>
              <a:pathLst>
                <a:path w="1754848" h="200691">
                  <a:moveTo>
                    <a:pt x="203200" y="0"/>
                  </a:moveTo>
                  <a:lnTo>
                    <a:pt x="1754848" y="0"/>
                  </a:lnTo>
                  <a:lnTo>
                    <a:pt x="1551648" y="200691"/>
                  </a:lnTo>
                  <a:lnTo>
                    <a:pt x="0" y="200691"/>
                  </a:lnTo>
                  <a:lnTo>
                    <a:pt x="203200" y="0"/>
                  </a:lnTo>
                  <a:close/>
                </a:path>
              </a:pathLst>
            </a:custGeom>
            <a:solidFill>
              <a:srgbClr val="255C8C"/>
            </a:solidFill>
          </p:spPr>
        </p:sp>
        <p:sp>
          <p:nvSpPr>
            <p:cNvPr id="5" name="TextBox 5">
              <a:extLst>
                <a:ext uri="{FF2B5EF4-FFF2-40B4-BE49-F238E27FC236}">
                  <a16:creationId xmlns:a16="http://schemas.microsoft.com/office/drawing/2014/main" id="{07C9AF7C-5669-6F1D-934D-A5C891E42C69}"/>
                </a:ext>
              </a:extLst>
            </p:cNvPr>
            <p:cNvSpPr txBox="1"/>
            <p:nvPr/>
          </p:nvSpPr>
          <p:spPr>
            <a:xfrm>
              <a:off x="101600" y="-47625"/>
              <a:ext cx="1551648" cy="248316"/>
            </a:xfrm>
            <a:prstGeom prst="rect">
              <a:avLst/>
            </a:prstGeom>
          </p:spPr>
          <p:txBody>
            <a:bodyPr lIns="50800" tIns="50800" rIns="50800" bIns="50800" rtlCol="0" anchor="ctr"/>
            <a:lstStyle/>
            <a:p>
              <a:pPr algn="ctr">
                <a:lnSpc>
                  <a:spcPts val="2940"/>
                </a:lnSpc>
              </a:pPr>
              <a:endParaRPr/>
            </a:p>
          </p:txBody>
        </p:sp>
      </p:grpSp>
      <p:grpSp>
        <p:nvGrpSpPr>
          <p:cNvPr id="6" name="Group 6">
            <a:extLst>
              <a:ext uri="{FF2B5EF4-FFF2-40B4-BE49-F238E27FC236}">
                <a16:creationId xmlns:a16="http://schemas.microsoft.com/office/drawing/2014/main" id="{C5333B46-725A-78E8-87DA-80B46D7D8E0A}"/>
              </a:ext>
            </a:extLst>
          </p:cNvPr>
          <p:cNvGrpSpPr/>
          <p:nvPr/>
        </p:nvGrpSpPr>
        <p:grpSpPr>
          <a:xfrm rot="-10800000">
            <a:off x="12801600" y="9525000"/>
            <a:ext cx="6662939" cy="762000"/>
            <a:chOff x="0" y="0"/>
            <a:chExt cx="1754848" cy="200691"/>
          </a:xfrm>
        </p:grpSpPr>
        <p:sp>
          <p:nvSpPr>
            <p:cNvPr id="7" name="Freeform 7">
              <a:extLst>
                <a:ext uri="{FF2B5EF4-FFF2-40B4-BE49-F238E27FC236}">
                  <a16:creationId xmlns:a16="http://schemas.microsoft.com/office/drawing/2014/main" id="{A7BE8BCF-0C59-E19A-D68E-9A2D076E66DC}"/>
                </a:ext>
              </a:extLst>
            </p:cNvPr>
            <p:cNvSpPr/>
            <p:nvPr/>
          </p:nvSpPr>
          <p:spPr>
            <a:xfrm>
              <a:off x="0" y="0"/>
              <a:ext cx="1754848" cy="200691"/>
            </a:xfrm>
            <a:custGeom>
              <a:avLst/>
              <a:gdLst/>
              <a:ahLst/>
              <a:cxnLst/>
              <a:rect l="l" t="t" r="r" b="b"/>
              <a:pathLst>
                <a:path w="1754848" h="200691">
                  <a:moveTo>
                    <a:pt x="203200" y="0"/>
                  </a:moveTo>
                  <a:lnTo>
                    <a:pt x="1754848" y="0"/>
                  </a:lnTo>
                  <a:lnTo>
                    <a:pt x="1551648" y="200691"/>
                  </a:lnTo>
                  <a:lnTo>
                    <a:pt x="0" y="200691"/>
                  </a:lnTo>
                  <a:lnTo>
                    <a:pt x="203200" y="0"/>
                  </a:lnTo>
                  <a:close/>
                </a:path>
              </a:pathLst>
            </a:custGeom>
            <a:solidFill>
              <a:srgbClr val="255C8C"/>
            </a:solidFill>
          </p:spPr>
        </p:sp>
        <p:sp>
          <p:nvSpPr>
            <p:cNvPr id="8" name="TextBox 8">
              <a:extLst>
                <a:ext uri="{FF2B5EF4-FFF2-40B4-BE49-F238E27FC236}">
                  <a16:creationId xmlns:a16="http://schemas.microsoft.com/office/drawing/2014/main" id="{BB557BB9-DE1F-FAC8-FC7E-EA89AF05E808}"/>
                </a:ext>
              </a:extLst>
            </p:cNvPr>
            <p:cNvSpPr txBox="1"/>
            <p:nvPr/>
          </p:nvSpPr>
          <p:spPr>
            <a:xfrm>
              <a:off x="101600" y="-47625"/>
              <a:ext cx="1551648" cy="248316"/>
            </a:xfrm>
            <a:prstGeom prst="rect">
              <a:avLst/>
            </a:prstGeom>
          </p:spPr>
          <p:txBody>
            <a:bodyPr lIns="50800" tIns="50800" rIns="50800" bIns="50800" rtlCol="0" anchor="ctr"/>
            <a:lstStyle/>
            <a:p>
              <a:pPr algn="ctr">
                <a:lnSpc>
                  <a:spcPts val="2940"/>
                </a:lnSpc>
              </a:pPr>
              <a:endParaRPr/>
            </a:p>
          </p:txBody>
        </p:sp>
      </p:grpSp>
      <p:grpSp>
        <p:nvGrpSpPr>
          <p:cNvPr id="2" name="Group 10">
            <a:extLst>
              <a:ext uri="{FF2B5EF4-FFF2-40B4-BE49-F238E27FC236}">
                <a16:creationId xmlns:a16="http://schemas.microsoft.com/office/drawing/2014/main" id="{7D02080B-65D8-5A43-2CD6-18B1D0315F26}"/>
              </a:ext>
            </a:extLst>
          </p:cNvPr>
          <p:cNvGrpSpPr/>
          <p:nvPr/>
        </p:nvGrpSpPr>
        <p:grpSpPr>
          <a:xfrm>
            <a:off x="609600" y="1181100"/>
            <a:ext cx="1033452" cy="1033452"/>
            <a:chOff x="0" y="0"/>
            <a:chExt cx="812800" cy="812800"/>
          </a:xfrm>
        </p:grpSpPr>
        <p:sp>
          <p:nvSpPr>
            <p:cNvPr id="10" name="Freeform 11">
              <a:extLst>
                <a:ext uri="{FF2B5EF4-FFF2-40B4-BE49-F238E27FC236}">
                  <a16:creationId xmlns:a16="http://schemas.microsoft.com/office/drawing/2014/main" id="{A5E035C9-4F5A-DB7F-10FE-00FEB73CEF55}"/>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55C8C"/>
            </a:solidFill>
          </p:spPr>
        </p:sp>
        <p:sp>
          <p:nvSpPr>
            <p:cNvPr id="11" name="TextBox 12">
              <a:extLst>
                <a:ext uri="{FF2B5EF4-FFF2-40B4-BE49-F238E27FC236}">
                  <a16:creationId xmlns:a16="http://schemas.microsoft.com/office/drawing/2014/main" id="{50AA6963-5637-5D3A-B650-19BD108DDC78}"/>
                </a:ext>
              </a:extLst>
            </p:cNvPr>
            <p:cNvSpPr txBox="1"/>
            <p:nvPr/>
          </p:nvSpPr>
          <p:spPr>
            <a:xfrm>
              <a:off x="76200" y="28575"/>
              <a:ext cx="660400" cy="708025"/>
            </a:xfrm>
            <a:prstGeom prst="rect">
              <a:avLst/>
            </a:prstGeom>
          </p:spPr>
          <p:txBody>
            <a:bodyPr lIns="50800" tIns="50800" rIns="50800" bIns="50800" rtlCol="0" anchor="ctr"/>
            <a:lstStyle/>
            <a:p>
              <a:pPr algn="ctr">
                <a:lnSpc>
                  <a:spcPts val="2940"/>
                </a:lnSpc>
              </a:pPr>
              <a:endParaRPr/>
            </a:p>
          </p:txBody>
        </p:sp>
      </p:grpSp>
      <p:sp>
        <p:nvSpPr>
          <p:cNvPr id="14" name="TextBox 19">
            <a:extLst>
              <a:ext uri="{FF2B5EF4-FFF2-40B4-BE49-F238E27FC236}">
                <a16:creationId xmlns:a16="http://schemas.microsoft.com/office/drawing/2014/main" id="{785D4E02-55CC-8973-25E5-4F213EC5AB16}"/>
              </a:ext>
            </a:extLst>
          </p:cNvPr>
          <p:cNvSpPr txBox="1"/>
          <p:nvPr/>
        </p:nvSpPr>
        <p:spPr>
          <a:xfrm>
            <a:off x="765060" y="1239293"/>
            <a:ext cx="747892" cy="774192"/>
          </a:xfrm>
          <a:prstGeom prst="rect">
            <a:avLst/>
          </a:prstGeom>
        </p:spPr>
        <p:txBody>
          <a:bodyPr lIns="0" tIns="0" rIns="0" bIns="0" rtlCol="0" anchor="t">
            <a:spAutoFit/>
          </a:bodyPr>
          <a:lstStyle/>
          <a:p>
            <a:pPr marL="0" lvl="1" indent="0" algn="ctr">
              <a:lnSpc>
                <a:spcPts val="6594"/>
              </a:lnSpc>
              <a:spcBef>
                <a:spcPct val="0"/>
              </a:spcBef>
            </a:pPr>
            <a:r>
              <a:rPr lang="en-US" sz="4200" b="1" dirty="0">
                <a:solidFill>
                  <a:srgbClr val="FFFFFF"/>
                </a:solidFill>
                <a:latin typeface="Open Sans 1 Bold"/>
                <a:ea typeface="Open Sans 1 Bold"/>
                <a:cs typeface="Open Sans 1 Bold"/>
                <a:sym typeface="Open Sans 1 Bold"/>
              </a:rPr>
              <a:t>3</a:t>
            </a:r>
            <a:endParaRPr lang="en-US" sz="4200" b="1" u="none" dirty="0">
              <a:solidFill>
                <a:srgbClr val="FFFFFF"/>
              </a:solidFill>
              <a:latin typeface="Open Sans 1 Bold"/>
              <a:ea typeface="Open Sans 1 Bold"/>
              <a:cs typeface="Open Sans 1 Bold"/>
              <a:sym typeface="Open Sans 1 Bold"/>
            </a:endParaRPr>
          </a:p>
        </p:txBody>
      </p:sp>
      <p:sp>
        <p:nvSpPr>
          <p:cNvPr id="16" name="TextBox 12">
            <a:extLst>
              <a:ext uri="{FF2B5EF4-FFF2-40B4-BE49-F238E27FC236}">
                <a16:creationId xmlns:a16="http://schemas.microsoft.com/office/drawing/2014/main" id="{6B8C7E66-7AC3-67E8-E80F-049A5432A09D}"/>
              </a:ext>
            </a:extLst>
          </p:cNvPr>
          <p:cNvSpPr txBox="1"/>
          <p:nvPr/>
        </p:nvSpPr>
        <p:spPr>
          <a:xfrm>
            <a:off x="1986282" y="1217432"/>
            <a:ext cx="4719318" cy="1903213"/>
          </a:xfrm>
          <a:prstGeom prst="rect">
            <a:avLst/>
          </a:prstGeom>
        </p:spPr>
        <p:txBody>
          <a:bodyPr wrap="square" lIns="0" tIns="0" rIns="0" bIns="0" rtlCol="0" anchor="t">
            <a:spAutoFit/>
          </a:bodyPr>
          <a:lstStyle/>
          <a:p>
            <a:pPr>
              <a:lnSpc>
                <a:spcPts val="7700"/>
              </a:lnSpc>
            </a:pPr>
            <a:r>
              <a:rPr lang="en-US" sz="6000" b="1" dirty="0">
                <a:solidFill>
                  <a:srgbClr val="255C8C"/>
                </a:solidFill>
                <a:latin typeface="Open Sans 1 Bold"/>
                <a:ea typeface="Open Sans 1 Bold"/>
                <a:cs typeface="Open Sans 1 Bold"/>
                <a:sym typeface="Open Sans 1 Bold"/>
              </a:rPr>
              <a:t>Appointment </a:t>
            </a:r>
          </a:p>
          <a:p>
            <a:pPr algn="l">
              <a:lnSpc>
                <a:spcPts val="7700"/>
              </a:lnSpc>
            </a:pPr>
            <a:endParaRPr lang="en-US" sz="6000" b="1" dirty="0">
              <a:solidFill>
                <a:srgbClr val="255C8C"/>
              </a:solidFill>
              <a:latin typeface="HK Grotesk Bold"/>
              <a:ea typeface="HK Grotesk Bold"/>
              <a:cs typeface="HK Grotesk Bold"/>
              <a:sym typeface="HK Grotesk Bold"/>
            </a:endParaRPr>
          </a:p>
        </p:txBody>
      </p:sp>
      <p:pic>
        <p:nvPicPr>
          <p:cNvPr id="9" name="Picture 8" descr="A screenshot of a data presentation&#10;&#10;AI-generated content may be incorrect.">
            <a:extLst>
              <a:ext uri="{FF2B5EF4-FFF2-40B4-BE49-F238E27FC236}">
                <a16:creationId xmlns:a16="http://schemas.microsoft.com/office/drawing/2014/main" id="{FFAD1336-D83C-6B3A-6C0D-9C77B30CA1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0766" y="2400300"/>
            <a:ext cx="17246234" cy="7242048"/>
          </a:xfrm>
          <a:prstGeom prst="rect">
            <a:avLst/>
          </a:prstGeom>
        </p:spPr>
      </p:pic>
    </p:spTree>
    <p:extLst>
      <p:ext uri="{BB962C8B-B14F-4D97-AF65-F5344CB8AC3E}">
        <p14:creationId xmlns:p14="http://schemas.microsoft.com/office/powerpoint/2010/main" val="303123344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29E4EE-1321-F79E-1C2B-5644A5FE7AD9}"/>
            </a:ext>
          </a:extLst>
        </p:cNvPr>
        <p:cNvGrpSpPr/>
        <p:nvPr/>
      </p:nvGrpSpPr>
      <p:grpSpPr>
        <a:xfrm>
          <a:off x="0" y="0"/>
          <a:ext cx="0" cy="0"/>
          <a:chOff x="0" y="0"/>
          <a:chExt cx="0" cy="0"/>
        </a:xfrm>
      </p:grpSpPr>
      <p:grpSp>
        <p:nvGrpSpPr>
          <p:cNvPr id="3" name="Group 3">
            <a:extLst>
              <a:ext uri="{FF2B5EF4-FFF2-40B4-BE49-F238E27FC236}">
                <a16:creationId xmlns:a16="http://schemas.microsoft.com/office/drawing/2014/main" id="{5577C28D-B606-315F-4D6E-7D3EF0C5C285}"/>
              </a:ext>
            </a:extLst>
          </p:cNvPr>
          <p:cNvGrpSpPr/>
          <p:nvPr/>
        </p:nvGrpSpPr>
        <p:grpSpPr>
          <a:xfrm>
            <a:off x="-1345187" y="0"/>
            <a:ext cx="6662939" cy="762000"/>
            <a:chOff x="0" y="0"/>
            <a:chExt cx="1754848" cy="200691"/>
          </a:xfrm>
        </p:grpSpPr>
        <p:sp>
          <p:nvSpPr>
            <p:cNvPr id="4" name="Freeform 4">
              <a:extLst>
                <a:ext uri="{FF2B5EF4-FFF2-40B4-BE49-F238E27FC236}">
                  <a16:creationId xmlns:a16="http://schemas.microsoft.com/office/drawing/2014/main" id="{BDA534E6-9F89-3F95-2BC0-9E99201D2666}"/>
                </a:ext>
              </a:extLst>
            </p:cNvPr>
            <p:cNvSpPr/>
            <p:nvPr/>
          </p:nvSpPr>
          <p:spPr>
            <a:xfrm>
              <a:off x="0" y="0"/>
              <a:ext cx="1754848" cy="200691"/>
            </a:xfrm>
            <a:custGeom>
              <a:avLst/>
              <a:gdLst/>
              <a:ahLst/>
              <a:cxnLst/>
              <a:rect l="l" t="t" r="r" b="b"/>
              <a:pathLst>
                <a:path w="1754848" h="200691">
                  <a:moveTo>
                    <a:pt x="203200" y="0"/>
                  </a:moveTo>
                  <a:lnTo>
                    <a:pt x="1754848" y="0"/>
                  </a:lnTo>
                  <a:lnTo>
                    <a:pt x="1551648" y="200691"/>
                  </a:lnTo>
                  <a:lnTo>
                    <a:pt x="0" y="200691"/>
                  </a:lnTo>
                  <a:lnTo>
                    <a:pt x="203200" y="0"/>
                  </a:lnTo>
                  <a:close/>
                </a:path>
              </a:pathLst>
            </a:custGeom>
            <a:solidFill>
              <a:srgbClr val="255C8C"/>
            </a:solidFill>
          </p:spPr>
        </p:sp>
        <p:sp>
          <p:nvSpPr>
            <p:cNvPr id="5" name="TextBox 5">
              <a:extLst>
                <a:ext uri="{FF2B5EF4-FFF2-40B4-BE49-F238E27FC236}">
                  <a16:creationId xmlns:a16="http://schemas.microsoft.com/office/drawing/2014/main" id="{8E0A9048-D745-7528-98D4-85BED5745162}"/>
                </a:ext>
              </a:extLst>
            </p:cNvPr>
            <p:cNvSpPr txBox="1"/>
            <p:nvPr/>
          </p:nvSpPr>
          <p:spPr>
            <a:xfrm>
              <a:off x="101600" y="-47625"/>
              <a:ext cx="1551648" cy="248316"/>
            </a:xfrm>
            <a:prstGeom prst="rect">
              <a:avLst/>
            </a:prstGeom>
          </p:spPr>
          <p:txBody>
            <a:bodyPr lIns="50800" tIns="50800" rIns="50800" bIns="50800" rtlCol="0" anchor="ctr"/>
            <a:lstStyle/>
            <a:p>
              <a:pPr algn="ctr">
                <a:lnSpc>
                  <a:spcPts val="2940"/>
                </a:lnSpc>
              </a:pPr>
              <a:endParaRPr/>
            </a:p>
          </p:txBody>
        </p:sp>
      </p:grpSp>
      <p:grpSp>
        <p:nvGrpSpPr>
          <p:cNvPr id="6" name="Group 6">
            <a:extLst>
              <a:ext uri="{FF2B5EF4-FFF2-40B4-BE49-F238E27FC236}">
                <a16:creationId xmlns:a16="http://schemas.microsoft.com/office/drawing/2014/main" id="{0F75F4FD-21EF-BE8E-8692-1529946CCFF5}"/>
              </a:ext>
            </a:extLst>
          </p:cNvPr>
          <p:cNvGrpSpPr/>
          <p:nvPr/>
        </p:nvGrpSpPr>
        <p:grpSpPr>
          <a:xfrm rot="-10800000">
            <a:off x="12801600" y="9525000"/>
            <a:ext cx="6662939" cy="762000"/>
            <a:chOff x="0" y="0"/>
            <a:chExt cx="1754848" cy="200691"/>
          </a:xfrm>
        </p:grpSpPr>
        <p:sp>
          <p:nvSpPr>
            <p:cNvPr id="7" name="Freeform 7">
              <a:extLst>
                <a:ext uri="{FF2B5EF4-FFF2-40B4-BE49-F238E27FC236}">
                  <a16:creationId xmlns:a16="http://schemas.microsoft.com/office/drawing/2014/main" id="{1E65BF76-CE91-13F5-93FE-A9DC71B04BD8}"/>
                </a:ext>
              </a:extLst>
            </p:cNvPr>
            <p:cNvSpPr/>
            <p:nvPr/>
          </p:nvSpPr>
          <p:spPr>
            <a:xfrm>
              <a:off x="0" y="0"/>
              <a:ext cx="1754848" cy="200691"/>
            </a:xfrm>
            <a:custGeom>
              <a:avLst/>
              <a:gdLst/>
              <a:ahLst/>
              <a:cxnLst/>
              <a:rect l="l" t="t" r="r" b="b"/>
              <a:pathLst>
                <a:path w="1754848" h="200691">
                  <a:moveTo>
                    <a:pt x="203200" y="0"/>
                  </a:moveTo>
                  <a:lnTo>
                    <a:pt x="1754848" y="0"/>
                  </a:lnTo>
                  <a:lnTo>
                    <a:pt x="1551648" y="200691"/>
                  </a:lnTo>
                  <a:lnTo>
                    <a:pt x="0" y="200691"/>
                  </a:lnTo>
                  <a:lnTo>
                    <a:pt x="203200" y="0"/>
                  </a:lnTo>
                  <a:close/>
                </a:path>
              </a:pathLst>
            </a:custGeom>
            <a:solidFill>
              <a:srgbClr val="255C8C"/>
            </a:solidFill>
          </p:spPr>
        </p:sp>
        <p:sp>
          <p:nvSpPr>
            <p:cNvPr id="8" name="TextBox 8">
              <a:extLst>
                <a:ext uri="{FF2B5EF4-FFF2-40B4-BE49-F238E27FC236}">
                  <a16:creationId xmlns:a16="http://schemas.microsoft.com/office/drawing/2014/main" id="{F4BA985F-BA0F-9213-2E78-9720EB4B1E6C}"/>
                </a:ext>
              </a:extLst>
            </p:cNvPr>
            <p:cNvSpPr txBox="1"/>
            <p:nvPr/>
          </p:nvSpPr>
          <p:spPr>
            <a:xfrm>
              <a:off x="101600" y="-47625"/>
              <a:ext cx="1551648" cy="248316"/>
            </a:xfrm>
            <a:prstGeom prst="rect">
              <a:avLst/>
            </a:prstGeom>
          </p:spPr>
          <p:txBody>
            <a:bodyPr lIns="50800" tIns="50800" rIns="50800" bIns="50800" rtlCol="0" anchor="ctr"/>
            <a:lstStyle/>
            <a:p>
              <a:pPr algn="ctr">
                <a:lnSpc>
                  <a:spcPts val="2940"/>
                </a:lnSpc>
              </a:pPr>
              <a:endParaRPr/>
            </a:p>
          </p:txBody>
        </p:sp>
      </p:grpSp>
      <p:grpSp>
        <p:nvGrpSpPr>
          <p:cNvPr id="2" name="Group 10">
            <a:extLst>
              <a:ext uri="{FF2B5EF4-FFF2-40B4-BE49-F238E27FC236}">
                <a16:creationId xmlns:a16="http://schemas.microsoft.com/office/drawing/2014/main" id="{A2EE4BC6-CF8A-7622-B027-695925828FDD}"/>
              </a:ext>
            </a:extLst>
          </p:cNvPr>
          <p:cNvGrpSpPr/>
          <p:nvPr/>
        </p:nvGrpSpPr>
        <p:grpSpPr>
          <a:xfrm>
            <a:off x="609600" y="1181100"/>
            <a:ext cx="1033452" cy="1033452"/>
            <a:chOff x="0" y="0"/>
            <a:chExt cx="812800" cy="812800"/>
          </a:xfrm>
        </p:grpSpPr>
        <p:sp>
          <p:nvSpPr>
            <p:cNvPr id="10" name="Freeform 11">
              <a:extLst>
                <a:ext uri="{FF2B5EF4-FFF2-40B4-BE49-F238E27FC236}">
                  <a16:creationId xmlns:a16="http://schemas.microsoft.com/office/drawing/2014/main" id="{42DD422B-24F6-A900-8E9D-9406228D989D}"/>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55C8C"/>
            </a:solidFill>
          </p:spPr>
        </p:sp>
        <p:sp>
          <p:nvSpPr>
            <p:cNvPr id="11" name="TextBox 12">
              <a:extLst>
                <a:ext uri="{FF2B5EF4-FFF2-40B4-BE49-F238E27FC236}">
                  <a16:creationId xmlns:a16="http://schemas.microsoft.com/office/drawing/2014/main" id="{48BF9B58-7A3B-898E-B2F9-9CAF67D4F428}"/>
                </a:ext>
              </a:extLst>
            </p:cNvPr>
            <p:cNvSpPr txBox="1"/>
            <p:nvPr/>
          </p:nvSpPr>
          <p:spPr>
            <a:xfrm>
              <a:off x="76200" y="28575"/>
              <a:ext cx="660400" cy="708025"/>
            </a:xfrm>
            <a:prstGeom prst="rect">
              <a:avLst/>
            </a:prstGeom>
          </p:spPr>
          <p:txBody>
            <a:bodyPr lIns="50800" tIns="50800" rIns="50800" bIns="50800" rtlCol="0" anchor="ctr"/>
            <a:lstStyle/>
            <a:p>
              <a:pPr algn="ctr">
                <a:lnSpc>
                  <a:spcPts val="2940"/>
                </a:lnSpc>
              </a:pPr>
              <a:endParaRPr/>
            </a:p>
          </p:txBody>
        </p:sp>
      </p:grpSp>
      <p:sp>
        <p:nvSpPr>
          <p:cNvPr id="14" name="TextBox 19">
            <a:extLst>
              <a:ext uri="{FF2B5EF4-FFF2-40B4-BE49-F238E27FC236}">
                <a16:creationId xmlns:a16="http://schemas.microsoft.com/office/drawing/2014/main" id="{3B9FA7E1-D179-BB41-D2E0-EDABEF82D35C}"/>
              </a:ext>
            </a:extLst>
          </p:cNvPr>
          <p:cNvSpPr txBox="1"/>
          <p:nvPr/>
        </p:nvSpPr>
        <p:spPr>
          <a:xfrm>
            <a:off x="765060" y="1239293"/>
            <a:ext cx="747892" cy="774192"/>
          </a:xfrm>
          <a:prstGeom prst="rect">
            <a:avLst/>
          </a:prstGeom>
        </p:spPr>
        <p:txBody>
          <a:bodyPr lIns="0" tIns="0" rIns="0" bIns="0" rtlCol="0" anchor="t">
            <a:spAutoFit/>
          </a:bodyPr>
          <a:lstStyle/>
          <a:p>
            <a:pPr marL="0" lvl="1" indent="0" algn="ctr">
              <a:lnSpc>
                <a:spcPts val="6594"/>
              </a:lnSpc>
              <a:spcBef>
                <a:spcPct val="0"/>
              </a:spcBef>
            </a:pPr>
            <a:r>
              <a:rPr lang="en-US" sz="4200" b="1" dirty="0">
                <a:solidFill>
                  <a:srgbClr val="FFFFFF"/>
                </a:solidFill>
                <a:latin typeface="Open Sans 1 Bold"/>
                <a:ea typeface="Open Sans 1 Bold"/>
                <a:cs typeface="Open Sans 1 Bold"/>
                <a:sym typeface="Open Sans 1 Bold"/>
              </a:rPr>
              <a:t>4</a:t>
            </a:r>
            <a:endParaRPr lang="en-US" sz="4200" b="1" u="none" dirty="0">
              <a:solidFill>
                <a:srgbClr val="FFFFFF"/>
              </a:solidFill>
              <a:latin typeface="Open Sans 1 Bold"/>
              <a:ea typeface="Open Sans 1 Bold"/>
              <a:cs typeface="Open Sans 1 Bold"/>
              <a:sym typeface="Open Sans 1 Bold"/>
            </a:endParaRPr>
          </a:p>
        </p:txBody>
      </p:sp>
      <p:sp>
        <p:nvSpPr>
          <p:cNvPr id="16" name="TextBox 12">
            <a:extLst>
              <a:ext uri="{FF2B5EF4-FFF2-40B4-BE49-F238E27FC236}">
                <a16:creationId xmlns:a16="http://schemas.microsoft.com/office/drawing/2014/main" id="{AA68988E-5375-4DA5-20E5-638549747A37}"/>
              </a:ext>
            </a:extLst>
          </p:cNvPr>
          <p:cNvSpPr txBox="1"/>
          <p:nvPr/>
        </p:nvSpPr>
        <p:spPr>
          <a:xfrm>
            <a:off x="1986282" y="1217432"/>
            <a:ext cx="2895600" cy="1974900"/>
          </a:xfrm>
          <a:prstGeom prst="rect">
            <a:avLst/>
          </a:prstGeom>
        </p:spPr>
        <p:txBody>
          <a:bodyPr wrap="square" lIns="0" tIns="0" rIns="0" bIns="0" rtlCol="0" anchor="t">
            <a:spAutoFit/>
          </a:bodyPr>
          <a:lstStyle/>
          <a:p>
            <a:pPr>
              <a:lnSpc>
                <a:spcPts val="7700"/>
              </a:lnSpc>
            </a:pPr>
            <a:r>
              <a:rPr lang="en-US" sz="6000" b="1" dirty="0">
                <a:solidFill>
                  <a:srgbClr val="255C8C"/>
                </a:solidFill>
                <a:latin typeface="Open Sans 1 Bold"/>
                <a:ea typeface="Open Sans 1 Bold"/>
                <a:cs typeface="Open Sans 1 Bold"/>
                <a:sym typeface="Open Sans 1 Bold"/>
              </a:rPr>
              <a:t>Listing </a:t>
            </a:r>
          </a:p>
          <a:p>
            <a:pPr algn="l">
              <a:lnSpc>
                <a:spcPts val="7700"/>
              </a:lnSpc>
            </a:pPr>
            <a:endParaRPr lang="en-US" sz="6000" b="1" dirty="0">
              <a:solidFill>
                <a:srgbClr val="255C8C"/>
              </a:solidFill>
              <a:latin typeface="HK Grotesk Bold"/>
              <a:ea typeface="HK Grotesk Bold"/>
              <a:cs typeface="HK Grotesk Bold"/>
              <a:sym typeface="HK Grotesk Bold"/>
            </a:endParaRPr>
          </a:p>
        </p:txBody>
      </p:sp>
      <p:pic>
        <p:nvPicPr>
          <p:cNvPr id="9" name="Picture 8" descr="A screenshot of a computer&#10;&#10;AI-generated content may be incorrect.">
            <a:extLst>
              <a:ext uri="{FF2B5EF4-FFF2-40B4-BE49-F238E27FC236}">
                <a16:creationId xmlns:a16="http://schemas.microsoft.com/office/drawing/2014/main" id="{F3B7845A-ADB0-5FDA-2AC8-A640DAF5D4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6006" y="2400299"/>
            <a:ext cx="17002394" cy="7242048"/>
          </a:xfrm>
          <a:prstGeom prst="rect">
            <a:avLst/>
          </a:prstGeom>
        </p:spPr>
      </p:pic>
    </p:spTree>
    <p:extLst>
      <p:ext uri="{BB962C8B-B14F-4D97-AF65-F5344CB8AC3E}">
        <p14:creationId xmlns:p14="http://schemas.microsoft.com/office/powerpoint/2010/main" val="425849773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CC8E3B-6B1C-3654-7FC8-A32F57CC8958}"/>
            </a:ext>
          </a:extLst>
        </p:cNvPr>
        <p:cNvGrpSpPr/>
        <p:nvPr/>
      </p:nvGrpSpPr>
      <p:grpSpPr>
        <a:xfrm>
          <a:off x="0" y="0"/>
          <a:ext cx="0" cy="0"/>
          <a:chOff x="0" y="0"/>
          <a:chExt cx="0" cy="0"/>
        </a:xfrm>
      </p:grpSpPr>
      <p:grpSp>
        <p:nvGrpSpPr>
          <p:cNvPr id="3" name="Group 3">
            <a:extLst>
              <a:ext uri="{FF2B5EF4-FFF2-40B4-BE49-F238E27FC236}">
                <a16:creationId xmlns:a16="http://schemas.microsoft.com/office/drawing/2014/main" id="{82B06095-5B46-50B2-19D9-EAA7BD6F0E2C}"/>
              </a:ext>
            </a:extLst>
          </p:cNvPr>
          <p:cNvGrpSpPr/>
          <p:nvPr/>
        </p:nvGrpSpPr>
        <p:grpSpPr>
          <a:xfrm>
            <a:off x="-1345187" y="0"/>
            <a:ext cx="6662939" cy="762000"/>
            <a:chOff x="0" y="0"/>
            <a:chExt cx="1754848" cy="200691"/>
          </a:xfrm>
        </p:grpSpPr>
        <p:sp>
          <p:nvSpPr>
            <p:cNvPr id="4" name="Freeform 4">
              <a:extLst>
                <a:ext uri="{FF2B5EF4-FFF2-40B4-BE49-F238E27FC236}">
                  <a16:creationId xmlns:a16="http://schemas.microsoft.com/office/drawing/2014/main" id="{B2994889-AFF3-9CD2-FB04-71101ED9AC66}"/>
                </a:ext>
              </a:extLst>
            </p:cNvPr>
            <p:cNvSpPr/>
            <p:nvPr/>
          </p:nvSpPr>
          <p:spPr>
            <a:xfrm>
              <a:off x="0" y="0"/>
              <a:ext cx="1754848" cy="200691"/>
            </a:xfrm>
            <a:custGeom>
              <a:avLst/>
              <a:gdLst/>
              <a:ahLst/>
              <a:cxnLst/>
              <a:rect l="l" t="t" r="r" b="b"/>
              <a:pathLst>
                <a:path w="1754848" h="200691">
                  <a:moveTo>
                    <a:pt x="203200" y="0"/>
                  </a:moveTo>
                  <a:lnTo>
                    <a:pt x="1754848" y="0"/>
                  </a:lnTo>
                  <a:lnTo>
                    <a:pt x="1551648" y="200691"/>
                  </a:lnTo>
                  <a:lnTo>
                    <a:pt x="0" y="200691"/>
                  </a:lnTo>
                  <a:lnTo>
                    <a:pt x="203200" y="0"/>
                  </a:lnTo>
                  <a:close/>
                </a:path>
              </a:pathLst>
            </a:custGeom>
            <a:solidFill>
              <a:srgbClr val="255C8C"/>
            </a:solidFill>
          </p:spPr>
        </p:sp>
        <p:sp>
          <p:nvSpPr>
            <p:cNvPr id="5" name="TextBox 5">
              <a:extLst>
                <a:ext uri="{FF2B5EF4-FFF2-40B4-BE49-F238E27FC236}">
                  <a16:creationId xmlns:a16="http://schemas.microsoft.com/office/drawing/2014/main" id="{DFB53AC3-E783-380D-D5BA-5091C825CE9D}"/>
                </a:ext>
              </a:extLst>
            </p:cNvPr>
            <p:cNvSpPr txBox="1"/>
            <p:nvPr/>
          </p:nvSpPr>
          <p:spPr>
            <a:xfrm>
              <a:off x="101600" y="-47625"/>
              <a:ext cx="1551648" cy="248316"/>
            </a:xfrm>
            <a:prstGeom prst="rect">
              <a:avLst/>
            </a:prstGeom>
          </p:spPr>
          <p:txBody>
            <a:bodyPr lIns="50800" tIns="50800" rIns="50800" bIns="50800" rtlCol="0" anchor="ctr"/>
            <a:lstStyle/>
            <a:p>
              <a:pPr algn="ctr">
                <a:lnSpc>
                  <a:spcPts val="2940"/>
                </a:lnSpc>
              </a:pPr>
              <a:endParaRPr/>
            </a:p>
          </p:txBody>
        </p:sp>
      </p:grpSp>
      <p:grpSp>
        <p:nvGrpSpPr>
          <p:cNvPr id="6" name="Group 6">
            <a:extLst>
              <a:ext uri="{FF2B5EF4-FFF2-40B4-BE49-F238E27FC236}">
                <a16:creationId xmlns:a16="http://schemas.microsoft.com/office/drawing/2014/main" id="{CDA708FB-E9C4-392D-8960-42DE11CEFF4A}"/>
              </a:ext>
            </a:extLst>
          </p:cNvPr>
          <p:cNvGrpSpPr/>
          <p:nvPr/>
        </p:nvGrpSpPr>
        <p:grpSpPr>
          <a:xfrm rot="-10800000">
            <a:off x="12801600" y="9525000"/>
            <a:ext cx="6662939" cy="762000"/>
            <a:chOff x="0" y="0"/>
            <a:chExt cx="1754848" cy="200691"/>
          </a:xfrm>
        </p:grpSpPr>
        <p:sp>
          <p:nvSpPr>
            <p:cNvPr id="7" name="Freeform 7">
              <a:extLst>
                <a:ext uri="{FF2B5EF4-FFF2-40B4-BE49-F238E27FC236}">
                  <a16:creationId xmlns:a16="http://schemas.microsoft.com/office/drawing/2014/main" id="{7ECA3149-DDB3-32ED-95C2-CE3DEE1A22EF}"/>
                </a:ext>
              </a:extLst>
            </p:cNvPr>
            <p:cNvSpPr/>
            <p:nvPr/>
          </p:nvSpPr>
          <p:spPr>
            <a:xfrm>
              <a:off x="0" y="0"/>
              <a:ext cx="1754848" cy="200691"/>
            </a:xfrm>
            <a:custGeom>
              <a:avLst/>
              <a:gdLst/>
              <a:ahLst/>
              <a:cxnLst/>
              <a:rect l="l" t="t" r="r" b="b"/>
              <a:pathLst>
                <a:path w="1754848" h="200691">
                  <a:moveTo>
                    <a:pt x="203200" y="0"/>
                  </a:moveTo>
                  <a:lnTo>
                    <a:pt x="1754848" y="0"/>
                  </a:lnTo>
                  <a:lnTo>
                    <a:pt x="1551648" y="200691"/>
                  </a:lnTo>
                  <a:lnTo>
                    <a:pt x="0" y="200691"/>
                  </a:lnTo>
                  <a:lnTo>
                    <a:pt x="203200" y="0"/>
                  </a:lnTo>
                  <a:close/>
                </a:path>
              </a:pathLst>
            </a:custGeom>
            <a:solidFill>
              <a:srgbClr val="255C8C"/>
            </a:solidFill>
          </p:spPr>
        </p:sp>
        <p:sp>
          <p:nvSpPr>
            <p:cNvPr id="8" name="TextBox 8">
              <a:extLst>
                <a:ext uri="{FF2B5EF4-FFF2-40B4-BE49-F238E27FC236}">
                  <a16:creationId xmlns:a16="http://schemas.microsoft.com/office/drawing/2014/main" id="{655FF37A-02C4-93BA-F7FB-6C7E9863210E}"/>
                </a:ext>
              </a:extLst>
            </p:cNvPr>
            <p:cNvSpPr txBox="1"/>
            <p:nvPr/>
          </p:nvSpPr>
          <p:spPr>
            <a:xfrm>
              <a:off x="101600" y="-47625"/>
              <a:ext cx="1551648" cy="248316"/>
            </a:xfrm>
            <a:prstGeom prst="rect">
              <a:avLst/>
            </a:prstGeom>
          </p:spPr>
          <p:txBody>
            <a:bodyPr lIns="50800" tIns="50800" rIns="50800" bIns="50800" rtlCol="0" anchor="ctr"/>
            <a:lstStyle/>
            <a:p>
              <a:pPr algn="ctr">
                <a:lnSpc>
                  <a:spcPts val="2940"/>
                </a:lnSpc>
              </a:pPr>
              <a:endParaRPr/>
            </a:p>
          </p:txBody>
        </p:sp>
      </p:grpSp>
      <p:grpSp>
        <p:nvGrpSpPr>
          <p:cNvPr id="2" name="Group 10">
            <a:extLst>
              <a:ext uri="{FF2B5EF4-FFF2-40B4-BE49-F238E27FC236}">
                <a16:creationId xmlns:a16="http://schemas.microsoft.com/office/drawing/2014/main" id="{1D98B2FB-EF44-687E-3576-3C5CD2E07578}"/>
              </a:ext>
            </a:extLst>
          </p:cNvPr>
          <p:cNvGrpSpPr/>
          <p:nvPr/>
        </p:nvGrpSpPr>
        <p:grpSpPr>
          <a:xfrm>
            <a:off x="609600" y="1181100"/>
            <a:ext cx="1033452" cy="1033452"/>
            <a:chOff x="0" y="0"/>
            <a:chExt cx="812800" cy="812800"/>
          </a:xfrm>
        </p:grpSpPr>
        <p:sp>
          <p:nvSpPr>
            <p:cNvPr id="10" name="Freeform 11">
              <a:extLst>
                <a:ext uri="{FF2B5EF4-FFF2-40B4-BE49-F238E27FC236}">
                  <a16:creationId xmlns:a16="http://schemas.microsoft.com/office/drawing/2014/main" id="{68FB9C15-F45E-EEC3-8E2B-9B1BB0191BD2}"/>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55C8C"/>
            </a:solidFill>
          </p:spPr>
        </p:sp>
        <p:sp>
          <p:nvSpPr>
            <p:cNvPr id="11" name="TextBox 12">
              <a:extLst>
                <a:ext uri="{FF2B5EF4-FFF2-40B4-BE49-F238E27FC236}">
                  <a16:creationId xmlns:a16="http://schemas.microsoft.com/office/drawing/2014/main" id="{FE178194-17BF-37A7-CCEB-764B872094C4}"/>
                </a:ext>
              </a:extLst>
            </p:cNvPr>
            <p:cNvSpPr txBox="1"/>
            <p:nvPr/>
          </p:nvSpPr>
          <p:spPr>
            <a:xfrm>
              <a:off x="76200" y="28575"/>
              <a:ext cx="660400" cy="708025"/>
            </a:xfrm>
            <a:prstGeom prst="rect">
              <a:avLst/>
            </a:prstGeom>
          </p:spPr>
          <p:txBody>
            <a:bodyPr lIns="50800" tIns="50800" rIns="50800" bIns="50800" rtlCol="0" anchor="ctr"/>
            <a:lstStyle/>
            <a:p>
              <a:pPr algn="ctr">
                <a:lnSpc>
                  <a:spcPts val="2940"/>
                </a:lnSpc>
              </a:pPr>
              <a:endParaRPr/>
            </a:p>
          </p:txBody>
        </p:sp>
      </p:grpSp>
      <p:sp>
        <p:nvSpPr>
          <p:cNvPr id="14" name="TextBox 19">
            <a:extLst>
              <a:ext uri="{FF2B5EF4-FFF2-40B4-BE49-F238E27FC236}">
                <a16:creationId xmlns:a16="http://schemas.microsoft.com/office/drawing/2014/main" id="{6EBAE5A8-AFD0-EE84-04D2-6F9BE4161F1F}"/>
              </a:ext>
            </a:extLst>
          </p:cNvPr>
          <p:cNvSpPr txBox="1"/>
          <p:nvPr/>
        </p:nvSpPr>
        <p:spPr>
          <a:xfrm>
            <a:off x="765060" y="1239293"/>
            <a:ext cx="747892" cy="774192"/>
          </a:xfrm>
          <a:prstGeom prst="rect">
            <a:avLst/>
          </a:prstGeom>
        </p:spPr>
        <p:txBody>
          <a:bodyPr lIns="0" tIns="0" rIns="0" bIns="0" rtlCol="0" anchor="t">
            <a:spAutoFit/>
          </a:bodyPr>
          <a:lstStyle/>
          <a:p>
            <a:pPr marL="0" lvl="1" indent="0" algn="ctr">
              <a:lnSpc>
                <a:spcPts val="6594"/>
              </a:lnSpc>
              <a:spcBef>
                <a:spcPct val="0"/>
              </a:spcBef>
            </a:pPr>
            <a:r>
              <a:rPr lang="en-US" sz="4200" b="1" dirty="0">
                <a:solidFill>
                  <a:srgbClr val="FFFFFF"/>
                </a:solidFill>
                <a:latin typeface="Open Sans 1 Bold"/>
                <a:ea typeface="Open Sans 1 Bold"/>
                <a:cs typeface="Open Sans 1 Bold"/>
                <a:sym typeface="Open Sans 1 Bold"/>
              </a:rPr>
              <a:t>5</a:t>
            </a:r>
            <a:endParaRPr lang="en-US" sz="4200" b="1" u="none" dirty="0">
              <a:solidFill>
                <a:srgbClr val="FFFFFF"/>
              </a:solidFill>
              <a:latin typeface="Open Sans 1 Bold"/>
              <a:ea typeface="Open Sans 1 Bold"/>
              <a:cs typeface="Open Sans 1 Bold"/>
              <a:sym typeface="Open Sans 1 Bold"/>
            </a:endParaRPr>
          </a:p>
        </p:txBody>
      </p:sp>
      <p:sp>
        <p:nvSpPr>
          <p:cNvPr id="16" name="TextBox 12">
            <a:extLst>
              <a:ext uri="{FF2B5EF4-FFF2-40B4-BE49-F238E27FC236}">
                <a16:creationId xmlns:a16="http://schemas.microsoft.com/office/drawing/2014/main" id="{355831DA-540C-F0D8-9ECB-798A6FF58047}"/>
              </a:ext>
            </a:extLst>
          </p:cNvPr>
          <p:cNvSpPr txBox="1"/>
          <p:nvPr/>
        </p:nvSpPr>
        <p:spPr>
          <a:xfrm>
            <a:off x="1986282" y="1217432"/>
            <a:ext cx="3331470" cy="1903213"/>
          </a:xfrm>
          <a:prstGeom prst="rect">
            <a:avLst/>
          </a:prstGeom>
        </p:spPr>
        <p:txBody>
          <a:bodyPr wrap="square" lIns="0" tIns="0" rIns="0" bIns="0" rtlCol="0" anchor="t">
            <a:spAutoFit/>
          </a:bodyPr>
          <a:lstStyle/>
          <a:p>
            <a:pPr>
              <a:lnSpc>
                <a:spcPts val="7700"/>
              </a:lnSpc>
            </a:pPr>
            <a:r>
              <a:rPr lang="en-US" sz="6000" b="1" dirty="0">
                <a:solidFill>
                  <a:srgbClr val="255C8C"/>
                </a:solidFill>
                <a:latin typeface="Open Sans 1 Bold"/>
                <a:ea typeface="Open Sans 1 Bold"/>
                <a:cs typeface="Open Sans 1 Bold"/>
                <a:sym typeface="Open Sans 1 Bold"/>
              </a:rPr>
              <a:t>Property </a:t>
            </a:r>
          </a:p>
          <a:p>
            <a:pPr algn="l">
              <a:lnSpc>
                <a:spcPts val="7700"/>
              </a:lnSpc>
            </a:pPr>
            <a:endParaRPr lang="en-US" sz="6000" b="1" dirty="0">
              <a:solidFill>
                <a:srgbClr val="255C8C"/>
              </a:solidFill>
              <a:latin typeface="HK Grotesk Bold"/>
              <a:ea typeface="HK Grotesk Bold"/>
              <a:cs typeface="HK Grotesk Bold"/>
              <a:sym typeface="HK Grotesk Bold"/>
            </a:endParaRPr>
          </a:p>
        </p:txBody>
      </p:sp>
      <p:pic>
        <p:nvPicPr>
          <p:cNvPr id="9" name="Picture 8">
            <a:extLst>
              <a:ext uri="{FF2B5EF4-FFF2-40B4-BE49-F238E27FC236}">
                <a16:creationId xmlns:a16="http://schemas.microsoft.com/office/drawing/2014/main" id="{D233A252-1003-FE9D-E426-37F670751C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6486" y="2288983"/>
            <a:ext cx="16895714" cy="7242048"/>
          </a:xfrm>
          <a:prstGeom prst="rect">
            <a:avLst/>
          </a:prstGeom>
        </p:spPr>
      </p:pic>
    </p:spTree>
    <p:extLst>
      <p:ext uri="{BB962C8B-B14F-4D97-AF65-F5344CB8AC3E}">
        <p14:creationId xmlns:p14="http://schemas.microsoft.com/office/powerpoint/2010/main" val="323686804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FF2170-E411-441D-3B2C-22A9666529DE}"/>
            </a:ext>
          </a:extLst>
        </p:cNvPr>
        <p:cNvGrpSpPr/>
        <p:nvPr/>
      </p:nvGrpSpPr>
      <p:grpSpPr>
        <a:xfrm>
          <a:off x="0" y="0"/>
          <a:ext cx="0" cy="0"/>
          <a:chOff x="0" y="0"/>
          <a:chExt cx="0" cy="0"/>
        </a:xfrm>
      </p:grpSpPr>
      <p:grpSp>
        <p:nvGrpSpPr>
          <p:cNvPr id="3" name="Group 3">
            <a:extLst>
              <a:ext uri="{FF2B5EF4-FFF2-40B4-BE49-F238E27FC236}">
                <a16:creationId xmlns:a16="http://schemas.microsoft.com/office/drawing/2014/main" id="{A3E3D0C1-F635-F8A7-A5B5-80114DE2CF49}"/>
              </a:ext>
            </a:extLst>
          </p:cNvPr>
          <p:cNvGrpSpPr/>
          <p:nvPr/>
        </p:nvGrpSpPr>
        <p:grpSpPr>
          <a:xfrm>
            <a:off x="-1345187" y="0"/>
            <a:ext cx="6662939" cy="762000"/>
            <a:chOff x="0" y="0"/>
            <a:chExt cx="1754848" cy="200691"/>
          </a:xfrm>
        </p:grpSpPr>
        <p:sp>
          <p:nvSpPr>
            <p:cNvPr id="4" name="Freeform 4">
              <a:extLst>
                <a:ext uri="{FF2B5EF4-FFF2-40B4-BE49-F238E27FC236}">
                  <a16:creationId xmlns:a16="http://schemas.microsoft.com/office/drawing/2014/main" id="{9D810344-DFA1-A43E-D7E9-1B1DF98ADA04}"/>
                </a:ext>
              </a:extLst>
            </p:cNvPr>
            <p:cNvSpPr/>
            <p:nvPr/>
          </p:nvSpPr>
          <p:spPr>
            <a:xfrm>
              <a:off x="0" y="0"/>
              <a:ext cx="1754848" cy="200691"/>
            </a:xfrm>
            <a:custGeom>
              <a:avLst/>
              <a:gdLst/>
              <a:ahLst/>
              <a:cxnLst/>
              <a:rect l="l" t="t" r="r" b="b"/>
              <a:pathLst>
                <a:path w="1754848" h="200691">
                  <a:moveTo>
                    <a:pt x="203200" y="0"/>
                  </a:moveTo>
                  <a:lnTo>
                    <a:pt x="1754848" y="0"/>
                  </a:lnTo>
                  <a:lnTo>
                    <a:pt x="1551648" y="200691"/>
                  </a:lnTo>
                  <a:lnTo>
                    <a:pt x="0" y="200691"/>
                  </a:lnTo>
                  <a:lnTo>
                    <a:pt x="203200" y="0"/>
                  </a:lnTo>
                  <a:close/>
                </a:path>
              </a:pathLst>
            </a:custGeom>
            <a:solidFill>
              <a:srgbClr val="255C8C"/>
            </a:solidFill>
          </p:spPr>
        </p:sp>
        <p:sp>
          <p:nvSpPr>
            <p:cNvPr id="5" name="TextBox 5">
              <a:extLst>
                <a:ext uri="{FF2B5EF4-FFF2-40B4-BE49-F238E27FC236}">
                  <a16:creationId xmlns:a16="http://schemas.microsoft.com/office/drawing/2014/main" id="{A8D79AA3-E9C5-7C74-538E-3B24A973B9DF}"/>
                </a:ext>
              </a:extLst>
            </p:cNvPr>
            <p:cNvSpPr txBox="1"/>
            <p:nvPr/>
          </p:nvSpPr>
          <p:spPr>
            <a:xfrm>
              <a:off x="101600" y="-47625"/>
              <a:ext cx="1551648" cy="248316"/>
            </a:xfrm>
            <a:prstGeom prst="rect">
              <a:avLst/>
            </a:prstGeom>
          </p:spPr>
          <p:txBody>
            <a:bodyPr lIns="50800" tIns="50800" rIns="50800" bIns="50800" rtlCol="0" anchor="ctr"/>
            <a:lstStyle/>
            <a:p>
              <a:pPr algn="ctr">
                <a:lnSpc>
                  <a:spcPts val="2940"/>
                </a:lnSpc>
              </a:pPr>
              <a:endParaRPr/>
            </a:p>
          </p:txBody>
        </p:sp>
      </p:grpSp>
      <p:grpSp>
        <p:nvGrpSpPr>
          <p:cNvPr id="6" name="Group 6">
            <a:extLst>
              <a:ext uri="{FF2B5EF4-FFF2-40B4-BE49-F238E27FC236}">
                <a16:creationId xmlns:a16="http://schemas.microsoft.com/office/drawing/2014/main" id="{DF227FE9-67C9-F7A7-36FE-CE72F9BEE73A}"/>
              </a:ext>
            </a:extLst>
          </p:cNvPr>
          <p:cNvGrpSpPr/>
          <p:nvPr/>
        </p:nvGrpSpPr>
        <p:grpSpPr>
          <a:xfrm rot="-10800000">
            <a:off x="12801600" y="9525000"/>
            <a:ext cx="6662939" cy="762000"/>
            <a:chOff x="0" y="0"/>
            <a:chExt cx="1754848" cy="200691"/>
          </a:xfrm>
        </p:grpSpPr>
        <p:sp>
          <p:nvSpPr>
            <p:cNvPr id="7" name="Freeform 7">
              <a:extLst>
                <a:ext uri="{FF2B5EF4-FFF2-40B4-BE49-F238E27FC236}">
                  <a16:creationId xmlns:a16="http://schemas.microsoft.com/office/drawing/2014/main" id="{D268D92C-FF21-7E0B-36D8-2FE3D7E50622}"/>
                </a:ext>
              </a:extLst>
            </p:cNvPr>
            <p:cNvSpPr/>
            <p:nvPr/>
          </p:nvSpPr>
          <p:spPr>
            <a:xfrm>
              <a:off x="0" y="0"/>
              <a:ext cx="1754848" cy="200691"/>
            </a:xfrm>
            <a:custGeom>
              <a:avLst/>
              <a:gdLst/>
              <a:ahLst/>
              <a:cxnLst/>
              <a:rect l="l" t="t" r="r" b="b"/>
              <a:pathLst>
                <a:path w="1754848" h="200691">
                  <a:moveTo>
                    <a:pt x="203200" y="0"/>
                  </a:moveTo>
                  <a:lnTo>
                    <a:pt x="1754848" y="0"/>
                  </a:lnTo>
                  <a:lnTo>
                    <a:pt x="1551648" y="200691"/>
                  </a:lnTo>
                  <a:lnTo>
                    <a:pt x="0" y="200691"/>
                  </a:lnTo>
                  <a:lnTo>
                    <a:pt x="203200" y="0"/>
                  </a:lnTo>
                  <a:close/>
                </a:path>
              </a:pathLst>
            </a:custGeom>
            <a:solidFill>
              <a:srgbClr val="255C8C"/>
            </a:solidFill>
          </p:spPr>
        </p:sp>
        <p:sp>
          <p:nvSpPr>
            <p:cNvPr id="8" name="TextBox 8">
              <a:extLst>
                <a:ext uri="{FF2B5EF4-FFF2-40B4-BE49-F238E27FC236}">
                  <a16:creationId xmlns:a16="http://schemas.microsoft.com/office/drawing/2014/main" id="{A4EF60BD-2DC9-C103-487A-CED0D5ADE016}"/>
                </a:ext>
              </a:extLst>
            </p:cNvPr>
            <p:cNvSpPr txBox="1"/>
            <p:nvPr/>
          </p:nvSpPr>
          <p:spPr>
            <a:xfrm>
              <a:off x="101600" y="-47625"/>
              <a:ext cx="1551648" cy="248316"/>
            </a:xfrm>
            <a:prstGeom prst="rect">
              <a:avLst/>
            </a:prstGeom>
          </p:spPr>
          <p:txBody>
            <a:bodyPr lIns="50800" tIns="50800" rIns="50800" bIns="50800" rtlCol="0" anchor="ctr"/>
            <a:lstStyle/>
            <a:p>
              <a:pPr algn="ctr">
                <a:lnSpc>
                  <a:spcPts val="2940"/>
                </a:lnSpc>
              </a:pPr>
              <a:endParaRPr/>
            </a:p>
          </p:txBody>
        </p:sp>
      </p:grpSp>
      <p:grpSp>
        <p:nvGrpSpPr>
          <p:cNvPr id="2" name="Group 10">
            <a:extLst>
              <a:ext uri="{FF2B5EF4-FFF2-40B4-BE49-F238E27FC236}">
                <a16:creationId xmlns:a16="http://schemas.microsoft.com/office/drawing/2014/main" id="{FB5020AD-EBA6-8593-3F71-77864B422119}"/>
              </a:ext>
            </a:extLst>
          </p:cNvPr>
          <p:cNvGrpSpPr/>
          <p:nvPr/>
        </p:nvGrpSpPr>
        <p:grpSpPr>
          <a:xfrm>
            <a:off x="609600" y="1181100"/>
            <a:ext cx="1033452" cy="1033452"/>
            <a:chOff x="0" y="0"/>
            <a:chExt cx="812800" cy="812800"/>
          </a:xfrm>
        </p:grpSpPr>
        <p:sp>
          <p:nvSpPr>
            <p:cNvPr id="10" name="Freeform 11">
              <a:extLst>
                <a:ext uri="{FF2B5EF4-FFF2-40B4-BE49-F238E27FC236}">
                  <a16:creationId xmlns:a16="http://schemas.microsoft.com/office/drawing/2014/main" id="{F5E7219B-BFC7-1D5E-97A3-FDE8ABE0ED10}"/>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55C8C"/>
            </a:solidFill>
          </p:spPr>
        </p:sp>
        <p:sp>
          <p:nvSpPr>
            <p:cNvPr id="11" name="TextBox 12">
              <a:extLst>
                <a:ext uri="{FF2B5EF4-FFF2-40B4-BE49-F238E27FC236}">
                  <a16:creationId xmlns:a16="http://schemas.microsoft.com/office/drawing/2014/main" id="{CEEEB487-2938-5749-AEE4-EF4F64A2CE33}"/>
                </a:ext>
              </a:extLst>
            </p:cNvPr>
            <p:cNvSpPr txBox="1"/>
            <p:nvPr/>
          </p:nvSpPr>
          <p:spPr>
            <a:xfrm>
              <a:off x="76200" y="28575"/>
              <a:ext cx="660400" cy="708025"/>
            </a:xfrm>
            <a:prstGeom prst="rect">
              <a:avLst/>
            </a:prstGeom>
          </p:spPr>
          <p:txBody>
            <a:bodyPr lIns="50800" tIns="50800" rIns="50800" bIns="50800" rtlCol="0" anchor="ctr"/>
            <a:lstStyle/>
            <a:p>
              <a:pPr algn="ctr">
                <a:lnSpc>
                  <a:spcPts val="2940"/>
                </a:lnSpc>
              </a:pPr>
              <a:endParaRPr/>
            </a:p>
          </p:txBody>
        </p:sp>
      </p:grpSp>
      <p:sp>
        <p:nvSpPr>
          <p:cNvPr id="14" name="TextBox 19">
            <a:extLst>
              <a:ext uri="{FF2B5EF4-FFF2-40B4-BE49-F238E27FC236}">
                <a16:creationId xmlns:a16="http://schemas.microsoft.com/office/drawing/2014/main" id="{6CA53B3F-B276-4A8F-C043-C0DAD6CC9FF1}"/>
              </a:ext>
            </a:extLst>
          </p:cNvPr>
          <p:cNvSpPr txBox="1"/>
          <p:nvPr/>
        </p:nvSpPr>
        <p:spPr>
          <a:xfrm>
            <a:off x="765060" y="1239293"/>
            <a:ext cx="747892" cy="774192"/>
          </a:xfrm>
          <a:prstGeom prst="rect">
            <a:avLst/>
          </a:prstGeom>
        </p:spPr>
        <p:txBody>
          <a:bodyPr lIns="0" tIns="0" rIns="0" bIns="0" rtlCol="0" anchor="t">
            <a:spAutoFit/>
          </a:bodyPr>
          <a:lstStyle/>
          <a:p>
            <a:pPr marL="0" lvl="1" indent="0" algn="ctr">
              <a:lnSpc>
                <a:spcPts val="6594"/>
              </a:lnSpc>
              <a:spcBef>
                <a:spcPct val="0"/>
              </a:spcBef>
            </a:pPr>
            <a:r>
              <a:rPr lang="en-US" sz="4200" b="1" dirty="0">
                <a:solidFill>
                  <a:srgbClr val="FFFFFF"/>
                </a:solidFill>
                <a:latin typeface="Open Sans 1 Bold"/>
                <a:ea typeface="Open Sans 1 Bold"/>
                <a:cs typeface="Open Sans 1 Bold"/>
                <a:sym typeface="Open Sans 1 Bold"/>
              </a:rPr>
              <a:t>6</a:t>
            </a:r>
            <a:endParaRPr lang="en-US" sz="4200" b="1" u="none" dirty="0">
              <a:solidFill>
                <a:srgbClr val="FFFFFF"/>
              </a:solidFill>
              <a:latin typeface="Open Sans 1 Bold"/>
              <a:ea typeface="Open Sans 1 Bold"/>
              <a:cs typeface="Open Sans 1 Bold"/>
              <a:sym typeface="Open Sans 1 Bold"/>
            </a:endParaRPr>
          </a:p>
        </p:txBody>
      </p:sp>
      <p:sp>
        <p:nvSpPr>
          <p:cNvPr id="16" name="TextBox 12">
            <a:extLst>
              <a:ext uri="{FF2B5EF4-FFF2-40B4-BE49-F238E27FC236}">
                <a16:creationId xmlns:a16="http://schemas.microsoft.com/office/drawing/2014/main" id="{E66AC889-56C7-A4BA-CF88-74EF8497F9FC}"/>
              </a:ext>
            </a:extLst>
          </p:cNvPr>
          <p:cNvSpPr txBox="1"/>
          <p:nvPr/>
        </p:nvSpPr>
        <p:spPr>
          <a:xfrm>
            <a:off x="1986282" y="1217432"/>
            <a:ext cx="2895600" cy="1974900"/>
          </a:xfrm>
          <a:prstGeom prst="rect">
            <a:avLst/>
          </a:prstGeom>
        </p:spPr>
        <p:txBody>
          <a:bodyPr wrap="square" lIns="0" tIns="0" rIns="0" bIns="0" rtlCol="0" anchor="t">
            <a:spAutoFit/>
          </a:bodyPr>
          <a:lstStyle/>
          <a:p>
            <a:pPr>
              <a:lnSpc>
                <a:spcPts val="7700"/>
              </a:lnSpc>
            </a:pPr>
            <a:r>
              <a:rPr lang="en-US" sz="6000" b="1" dirty="0">
                <a:solidFill>
                  <a:srgbClr val="255C8C"/>
                </a:solidFill>
                <a:latin typeface="Open Sans 1 Bold"/>
                <a:ea typeface="Open Sans 1 Bold"/>
                <a:cs typeface="Open Sans 1 Bold"/>
                <a:sym typeface="Open Sans 1 Bold"/>
              </a:rPr>
              <a:t>Broker </a:t>
            </a:r>
          </a:p>
          <a:p>
            <a:pPr algn="l">
              <a:lnSpc>
                <a:spcPts val="7700"/>
              </a:lnSpc>
            </a:pPr>
            <a:endParaRPr lang="en-US" sz="6000" b="1" dirty="0">
              <a:solidFill>
                <a:srgbClr val="255C8C"/>
              </a:solidFill>
              <a:latin typeface="HK Grotesk Bold"/>
              <a:ea typeface="HK Grotesk Bold"/>
              <a:cs typeface="HK Grotesk Bold"/>
              <a:sym typeface="HK Grotesk Bold"/>
            </a:endParaRPr>
          </a:p>
        </p:txBody>
      </p:sp>
      <p:pic>
        <p:nvPicPr>
          <p:cNvPr id="9" name="Picture 8">
            <a:extLst>
              <a:ext uri="{FF2B5EF4-FFF2-40B4-BE49-F238E27FC236}">
                <a16:creationId xmlns:a16="http://schemas.microsoft.com/office/drawing/2014/main" id="{DB78E436-4BA9-AF70-AE16-F52ADE141C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6007" y="2440940"/>
            <a:ext cx="17230993" cy="7242048"/>
          </a:xfrm>
          <a:prstGeom prst="rect">
            <a:avLst/>
          </a:prstGeom>
        </p:spPr>
      </p:pic>
    </p:spTree>
    <p:extLst>
      <p:ext uri="{BB962C8B-B14F-4D97-AF65-F5344CB8AC3E}">
        <p14:creationId xmlns:p14="http://schemas.microsoft.com/office/powerpoint/2010/main" val="17356896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F0D8E5-75D3-75F8-2DF4-B5EC857BD81C}"/>
            </a:ext>
          </a:extLst>
        </p:cNvPr>
        <p:cNvGrpSpPr/>
        <p:nvPr/>
      </p:nvGrpSpPr>
      <p:grpSpPr>
        <a:xfrm>
          <a:off x="0" y="0"/>
          <a:ext cx="0" cy="0"/>
          <a:chOff x="0" y="0"/>
          <a:chExt cx="0" cy="0"/>
        </a:xfrm>
      </p:grpSpPr>
      <p:grpSp>
        <p:nvGrpSpPr>
          <p:cNvPr id="3" name="Group 3">
            <a:extLst>
              <a:ext uri="{FF2B5EF4-FFF2-40B4-BE49-F238E27FC236}">
                <a16:creationId xmlns:a16="http://schemas.microsoft.com/office/drawing/2014/main" id="{D58A9DD0-4159-5325-71AC-7CCEA42E5C5A}"/>
              </a:ext>
            </a:extLst>
          </p:cNvPr>
          <p:cNvGrpSpPr/>
          <p:nvPr/>
        </p:nvGrpSpPr>
        <p:grpSpPr>
          <a:xfrm>
            <a:off x="-1345187" y="0"/>
            <a:ext cx="6662939" cy="762000"/>
            <a:chOff x="0" y="0"/>
            <a:chExt cx="1754848" cy="200691"/>
          </a:xfrm>
        </p:grpSpPr>
        <p:sp>
          <p:nvSpPr>
            <p:cNvPr id="4" name="Freeform 4">
              <a:extLst>
                <a:ext uri="{FF2B5EF4-FFF2-40B4-BE49-F238E27FC236}">
                  <a16:creationId xmlns:a16="http://schemas.microsoft.com/office/drawing/2014/main" id="{593C78A5-96E1-AF60-73C9-D2EFE58DDCA8}"/>
                </a:ext>
              </a:extLst>
            </p:cNvPr>
            <p:cNvSpPr/>
            <p:nvPr/>
          </p:nvSpPr>
          <p:spPr>
            <a:xfrm>
              <a:off x="0" y="0"/>
              <a:ext cx="1754848" cy="200691"/>
            </a:xfrm>
            <a:custGeom>
              <a:avLst/>
              <a:gdLst/>
              <a:ahLst/>
              <a:cxnLst/>
              <a:rect l="l" t="t" r="r" b="b"/>
              <a:pathLst>
                <a:path w="1754848" h="200691">
                  <a:moveTo>
                    <a:pt x="203200" y="0"/>
                  </a:moveTo>
                  <a:lnTo>
                    <a:pt x="1754848" y="0"/>
                  </a:lnTo>
                  <a:lnTo>
                    <a:pt x="1551648" y="200691"/>
                  </a:lnTo>
                  <a:lnTo>
                    <a:pt x="0" y="200691"/>
                  </a:lnTo>
                  <a:lnTo>
                    <a:pt x="203200" y="0"/>
                  </a:lnTo>
                  <a:close/>
                </a:path>
              </a:pathLst>
            </a:custGeom>
            <a:solidFill>
              <a:srgbClr val="255C8C"/>
            </a:solidFill>
          </p:spPr>
        </p:sp>
        <p:sp>
          <p:nvSpPr>
            <p:cNvPr id="5" name="TextBox 5">
              <a:extLst>
                <a:ext uri="{FF2B5EF4-FFF2-40B4-BE49-F238E27FC236}">
                  <a16:creationId xmlns:a16="http://schemas.microsoft.com/office/drawing/2014/main" id="{0BA6B4ED-C348-2B79-093E-321152BED426}"/>
                </a:ext>
              </a:extLst>
            </p:cNvPr>
            <p:cNvSpPr txBox="1"/>
            <p:nvPr/>
          </p:nvSpPr>
          <p:spPr>
            <a:xfrm>
              <a:off x="101600" y="-47625"/>
              <a:ext cx="1551648" cy="248316"/>
            </a:xfrm>
            <a:prstGeom prst="rect">
              <a:avLst/>
            </a:prstGeom>
          </p:spPr>
          <p:txBody>
            <a:bodyPr lIns="50800" tIns="50800" rIns="50800" bIns="50800" rtlCol="0" anchor="ctr"/>
            <a:lstStyle/>
            <a:p>
              <a:pPr algn="ctr">
                <a:lnSpc>
                  <a:spcPts val="2940"/>
                </a:lnSpc>
              </a:pPr>
              <a:endParaRPr/>
            </a:p>
          </p:txBody>
        </p:sp>
      </p:grpSp>
      <p:grpSp>
        <p:nvGrpSpPr>
          <p:cNvPr id="6" name="Group 6">
            <a:extLst>
              <a:ext uri="{FF2B5EF4-FFF2-40B4-BE49-F238E27FC236}">
                <a16:creationId xmlns:a16="http://schemas.microsoft.com/office/drawing/2014/main" id="{E03FB91C-6452-BFCE-816F-1973255F2D66}"/>
              </a:ext>
            </a:extLst>
          </p:cNvPr>
          <p:cNvGrpSpPr/>
          <p:nvPr/>
        </p:nvGrpSpPr>
        <p:grpSpPr>
          <a:xfrm rot="-10800000">
            <a:off x="12801600" y="9525000"/>
            <a:ext cx="6662939" cy="762000"/>
            <a:chOff x="0" y="0"/>
            <a:chExt cx="1754848" cy="200691"/>
          </a:xfrm>
        </p:grpSpPr>
        <p:sp>
          <p:nvSpPr>
            <p:cNvPr id="7" name="Freeform 7">
              <a:extLst>
                <a:ext uri="{FF2B5EF4-FFF2-40B4-BE49-F238E27FC236}">
                  <a16:creationId xmlns:a16="http://schemas.microsoft.com/office/drawing/2014/main" id="{C26C7C29-696F-89F2-50F3-F3DCE9EDEAED}"/>
                </a:ext>
              </a:extLst>
            </p:cNvPr>
            <p:cNvSpPr/>
            <p:nvPr/>
          </p:nvSpPr>
          <p:spPr>
            <a:xfrm>
              <a:off x="0" y="0"/>
              <a:ext cx="1754848" cy="200691"/>
            </a:xfrm>
            <a:custGeom>
              <a:avLst/>
              <a:gdLst/>
              <a:ahLst/>
              <a:cxnLst/>
              <a:rect l="l" t="t" r="r" b="b"/>
              <a:pathLst>
                <a:path w="1754848" h="200691">
                  <a:moveTo>
                    <a:pt x="203200" y="0"/>
                  </a:moveTo>
                  <a:lnTo>
                    <a:pt x="1754848" y="0"/>
                  </a:lnTo>
                  <a:lnTo>
                    <a:pt x="1551648" y="200691"/>
                  </a:lnTo>
                  <a:lnTo>
                    <a:pt x="0" y="200691"/>
                  </a:lnTo>
                  <a:lnTo>
                    <a:pt x="203200" y="0"/>
                  </a:lnTo>
                  <a:close/>
                </a:path>
              </a:pathLst>
            </a:custGeom>
            <a:solidFill>
              <a:srgbClr val="255C8C"/>
            </a:solidFill>
          </p:spPr>
        </p:sp>
        <p:sp>
          <p:nvSpPr>
            <p:cNvPr id="8" name="TextBox 8">
              <a:extLst>
                <a:ext uri="{FF2B5EF4-FFF2-40B4-BE49-F238E27FC236}">
                  <a16:creationId xmlns:a16="http://schemas.microsoft.com/office/drawing/2014/main" id="{7C6E8D4D-2A28-EE16-F780-3E2D75FC0DB2}"/>
                </a:ext>
              </a:extLst>
            </p:cNvPr>
            <p:cNvSpPr txBox="1"/>
            <p:nvPr/>
          </p:nvSpPr>
          <p:spPr>
            <a:xfrm>
              <a:off x="101600" y="-47625"/>
              <a:ext cx="1551648" cy="248316"/>
            </a:xfrm>
            <a:prstGeom prst="rect">
              <a:avLst/>
            </a:prstGeom>
          </p:spPr>
          <p:txBody>
            <a:bodyPr lIns="50800" tIns="50800" rIns="50800" bIns="50800" rtlCol="0" anchor="ctr"/>
            <a:lstStyle/>
            <a:p>
              <a:pPr algn="ctr">
                <a:lnSpc>
                  <a:spcPts val="2940"/>
                </a:lnSpc>
              </a:pPr>
              <a:endParaRPr/>
            </a:p>
          </p:txBody>
        </p:sp>
      </p:grpSp>
      <p:grpSp>
        <p:nvGrpSpPr>
          <p:cNvPr id="2" name="Group 10">
            <a:extLst>
              <a:ext uri="{FF2B5EF4-FFF2-40B4-BE49-F238E27FC236}">
                <a16:creationId xmlns:a16="http://schemas.microsoft.com/office/drawing/2014/main" id="{30D31B1B-9AB6-D296-FCA5-BA2E53CC16A6}"/>
              </a:ext>
            </a:extLst>
          </p:cNvPr>
          <p:cNvGrpSpPr/>
          <p:nvPr/>
        </p:nvGrpSpPr>
        <p:grpSpPr>
          <a:xfrm>
            <a:off x="609600" y="1181100"/>
            <a:ext cx="1033452" cy="1033452"/>
            <a:chOff x="0" y="0"/>
            <a:chExt cx="812800" cy="812800"/>
          </a:xfrm>
        </p:grpSpPr>
        <p:sp>
          <p:nvSpPr>
            <p:cNvPr id="10" name="Freeform 11">
              <a:extLst>
                <a:ext uri="{FF2B5EF4-FFF2-40B4-BE49-F238E27FC236}">
                  <a16:creationId xmlns:a16="http://schemas.microsoft.com/office/drawing/2014/main" id="{8B633271-D72F-35AC-3628-67BFC1C6E2C9}"/>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55C8C"/>
            </a:solidFill>
          </p:spPr>
        </p:sp>
        <p:sp>
          <p:nvSpPr>
            <p:cNvPr id="11" name="TextBox 12">
              <a:extLst>
                <a:ext uri="{FF2B5EF4-FFF2-40B4-BE49-F238E27FC236}">
                  <a16:creationId xmlns:a16="http://schemas.microsoft.com/office/drawing/2014/main" id="{865F5153-DC59-510C-D39D-95C7F79C5E93}"/>
                </a:ext>
              </a:extLst>
            </p:cNvPr>
            <p:cNvSpPr txBox="1"/>
            <p:nvPr/>
          </p:nvSpPr>
          <p:spPr>
            <a:xfrm>
              <a:off x="76200" y="28575"/>
              <a:ext cx="660400" cy="708025"/>
            </a:xfrm>
            <a:prstGeom prst="rect">
              <a:avLst/>
            </a:prstGeom>
          </p:spPr>
          <p:txBody>
            <a:bodyPr lIns="50800" tIns="50800" rIns="50800" bIns="50800" rtlCol="0" anchor="ctr"/>
            <a:lstStyle/>
            <a:p>
              <a:pPr algn="ctr">
                <a:lnSpc>
                  <a:spcPts val="2940"/>
                </a:lnSpc>
              </a:pPr>
              <a:endParaRPr/>
            </a:p>
          </p:txBody>
        </p:sp>
      </p:grpSp>
      <p:sp>
        <p:nvSpPr>
          <p:cNvPr id="14" name="TextBox 19">
            <a:extLst>
              <a:ext uri="{FF2B5EF4-FFF2-40B4-BE49-F238E27FC236}">
                <a16:creationId xmlns:a16="http://schemas.microsoft.com/office/drawing/2014/main" id="{731F0141-E024-316A-0733-A7411B9677B5}"/>
              </a:ext>
            </a:extLst>
          </p:cNvPr>
          <p:cNvSpPr txBox="1"/>
          <p:nvPr/>
        </p:nvSpPr>
        <p:spPr>
          <a:xfrm>
            <a:off x="765060" y="1239293"/>
            <a:ext cx="747892" cy="774192"/>
          </a:xfrm>
          <a:prstGeom prst="rect">
            <a:avLst/>
          </a:prstGeom>
        </p:spPr>
        <p:txBody>
          <a:bodyPr lIns="0" tIns="0" rIns="0" bIns="0" rtlCol="0" anchor="t">
            <a:spAutoFit/>
          </a:bodyPr>
          <a:lstStyle/>
          <a:p>
            <a:pPr marL="0" lvl="1" indent="0" algn="ctr">
              <a:lnSpc>
                <a:spcPts val="6594"/>
              </a:lnSpc>
              <a:spcBef>
                <a:spcPct val="0"/>
              </a:spcBef>
            </a:pPr>
            <a:r>
              <a:rPr lang="en-US" sz="4200" b="1" dirty="0">
                <a:solidFill>
                  <a:srgbClr val="FFFFFF"/>
                </a:solidFill>
                <a:latin typeface="Open Sans 1 Bold"/>
                <a:ea typeface="Open Sans 1 Bold"/>
                <a:cs typeface="Open Sans 1 Bold"/>
                <a:sym typeface="Open Sans 1 Bold"/>
              </a:rPr>
              <a:t>7</a:t>
            </a:r>
            <a:endParaRPr lang="en-US" sz="4200" b="1" u="none" dirty="0">
              <a:solidFill>
                <a:srgbClr val="FFFFFF"/>
              </a:solidFill>
              <a:latin typeface="Open Sans 1 Bold"/>
              <a:ea typeface="Open Sans 1 Bold"/>
              <a:cs typeface="Open Sans 1 Bold"/>
              <a:sym typeface="Open Sans 1 Bold"/>
            </a:endParaRPr>
          </a:p>
        </p:txBody>
      </p:sp>
      <p:sp>
        <p:nvSpPr>
          <p:cNvPr id="16" name="TextBox 12">
            <a:extLst>
              <a:ext uri="{FF2B5EF4-FFF2-40B4-BE49-F238E27FC236}">
                <a16:creationId xmlns:a16="http://schemas.microsoft.com/office/drawing/2014/main" id="{ED4473AF-4DB8-D7E6-41F4-44BC6D86CEC2}"/>
              </a:ext>
            </a:extLst>
          </p:cNvPr>
          <p:cNvSpPr txBox="1"/>
          <p:nvPr/>
        </p:nvSpPr>
        <p:spPr>
          <a:xfrm>
            <a:off x="1986282" y="1217432"/>
            <a:ext cx="2895600" cy="1974900"/>
          </a:xfrm>
          <a:prstGeom prst="rect">
            <a:avLst/>
          </a:prstGeom>
        </p:spPr>
        <p:txBody>
          <a:bodyPr wrap="square" lIns="0" tIns="0" rIns="0" bIns="0" rtlCol="0" anchor="t">
            <a:spAutoFit/>
          </a:bodyPr>
          <a:lstStyle/>
          <a:p>
            <a:pPr>
              <a:lnSpc>
                <a:spcPts val="7700"/>
              </a:lnSpc>
            </a:pPr>
            <a:r>
              <a:rPr lang="en-US" sz="6000" b="1" dirty="0">
                <a:solidFill>
                  <a:srgbClr val="255C8C"/>
                </a:solidFill>
                <a:latin typeface="Open Sans 1 Bold"/>
                <a:ea typeface="Open Sans 1 Bold"/>
                <a:cs typeface="Open Sans 1 Bold"/>
                <a:sym typeface="Open Sans 1 Bold"/>
              </a:rPr>
              <a:t>Owner </a:t>
            </a:r>
          </a:p>
          <a:p>
            <a:pPr algn="l">
              <a:lnSpc>
                <a:spcPts val="7700"/>
              </a:lnSpc>
            </a:pPr>
            <a:endParaRPr lang="en-US" sz="6000" b="1" dirty="0">
              <a:solidFill>
                <a:srgbClr val="255C8C"/>
              </a:solidFill>
              <a:latin typeface="HK Grotesk Bold"/>
              <a:ea typeface="HK Grotesk Bold"/>
              <a:cs typeface="HK Grotesk Bold"/>
              <a:sym typeface="HK Grotesk Bold"/>
            </a:endParaRPr>
          </a:p>
        </p:txBody>
      </p:sp>
      <p:pic>
        <p:nvPicPr>
          <p:cNvPr id="9" name="Picture 8" descr="A screenshot of a computer&#10;&#10;AI-generated content may be incorrect.">
            <a:extLst>
              <a:ext uri="{FF2B5EF4-FFF2-40B4-BE49-F238E27FC236}">
                <a16:creationId xmlns:a16="http://schemas.microsoft.com/office/drawing/2014/main" id="{1C947909-C31F-EFF9-F1F7-1DB811F2E6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6487" y="2400300"/>
            <a:ext cx="17048113" cy="7242048"/>
          </a:xfrm>
          <a:prstGeom prst="rect">
            <a:avLst/>
          </a:prstGeom>
        </p:spPr>
      </p:pic>
    </p:spTree>
    <p:extLst>
      <p:ext uri="{BB962C8B-B14F-4D97-AF65-F5344CB8AC3E}">
        <p14:creationId xmlns:p14="http://schemas.microsoft.com/office/powerpoint/2010/main" val="55264938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A049FE-BCE0-199E-5208-DBB676F823BF}"/>
            </a:ext>
          </a:extLst>
        </p:cNvPr>
        <p:cNvGrpSpPr/>
        <p:nvPr/>
      </p:nvGrpSpPr>
      <p:grpSpPr>
        <a:xfrm>
          <a:off x="0" y="0"/>
          <a:ext cx="0" cy="0"/>
          <a:chOff x="0" y="0"/>
          <a:chExt cx="0" cy="0"/>
        </a:xfrm>
      </p:grpSpPr>
      <p:grpSp>
        <p:nvGrpSpPr>
          <p:cNvPr id="3" name="Group 3">
            <a:extLst>
              <a:ext uri="{FF2B5EF4-FFF2-40B4-BE49-F238E27FC236}">
                <a16:creationId xmlns:a16="http://schemas.microsoft.com/office/drawing/2014/main" id="{57AE731A-9BEA-C58D-BCED-A9D2DBADB562}"/>
              </a:ext>
            </a:extLst>
          </p:cNvPr>
          <p:cNvGrpSpPr/>
          <p:nvPr/>
        </p:nvGrpSpPr>
        <p:grpSpPr>
          <a:xfrm>
            <a:off x="-1345187" y="0"/>
            <a:ext cx="6662939" cy="762000"/>
            <a:chOff x="0" y="0"/>
            <a:chExt cx="1754848" cy="200691"/>
          </a:xfrm>
        </p:grpSpPr>
        <p:sp>
          <p:nvSpPr>
            <p:cNvPr id="4" name="Freeform 4">
              <a:extLst>
                <a:ext uri="{FF2B5EF4-FFF2-40B4-BE49-F238E27FC236}">
                  <a16:creationId xmlns:a16="http://schemas.microsoft.com/office/drawing/2014/main" id="{56A4E27B-1D02-C3A3-31C5-D82C538352F1}"/>
                </a:ext>
              </a:extLst>
            </p:cNvPr>
            <p:cNvSpPr/>
            <p:nvPr/>
          </p:nvSpPr>
          <p:spPr>
            <a:xfrm>
              <a:off x="0" y="0"/>
              <a:ext cx="1754848" cy="200691"/>
            </a:xfrm>
            <a:custGeom>
              <a:avLst/>
              <a:gdLst/>
              <a:ahLst/>
              <a:cxnLst/>
              <a:rect l="l" t="t" r="r" b="b"/>
              <a:pathLst>
                <a:path w="1754848" h="200691">
                  <a:moveTo>
                    <a:pt x="203200" y="0"/>
                  </a:moveTo>
                  <a:lnTo>
                    <a:pt x="1754848" y="0"/>
                  </a:lnTo>
                  <a:lnTo>
                    <a:pt x="1551648" y="200691"/>
                  </a:lnTo>
                  <a:lnTo>
                    <a:pt x="0" y="200691"/>
                  </a:lnTo>
                  <a:lnTo>
                    <a:pt x="203200" y="0"/>
                  </a:lnTo>
                  <a:close/>
                </a:path>
              </a:pathLst>
            </a:custGeom>
            <a:solidFill>
              <a:srgbClr val="255C8C"/>
            </a:solidFill>
          </p:spPr>
        </p:sp>
        <p:sp>
          <p:nvSpPr>
            <p:cNvPr id="5" name="TextBox 5">
              <a:extLst>
                <a:ext uri="{FF2B5EF4-FFF2-40B4-BE49-F238E27FC236}">
                  <a16:creationId xmlns:a16="http://schemas.microsoft.com/office/drawing/2014/main" id="{28166BCF-A503-8F5B-3C8A-BCB2F4396842}"/>
                </a:ext>
              </a:extLst>
            </p:cNvPr>
            <p:cNvSpPr txBox="1"/>
            <p:nvPr/>
          </p:nvSpPr>
          <p:spPr>
            <a:xfrm>
              <a:off x="101600" y="-47625"/>
              <a:ext cx="1551648" cy="248316"/>
            </a:xfrm>
            <a:prstGeom prst="rect">
              <a:avLst/>
            </a:prstGeom>
          </p:spPr>
          <p:txBody>
            <a:bodyPr lIns="50800" tIns="50800" rIns="50800" bIns="50800" rtlCol="0" anchor="ctr"/>
            <a:lstStyle/>
            <a:p>
              <a:pPr algn="ctr">
                <a:lnSpc>
                  <a:spcPts val="2940"/>
                </a:lnSpc>
              </a:pPr>
              <a:endParaRPr/>
            </a:p>
          </p:txBody>
        </p:sp>
      </p:grpSp>
      <p:grpSp>
        <p:nvGrpSpPr>
          <p:cNvPr id="6" name="Group 6">
            <a:extLst>
              <a:ext uri="{FF2B5EF4-FFF2-40B4-BE49-F238E27FC236}">
                <a16:creationId xmlns:a16="http://schemas.microsoft.com/office/drawing/2014/main" id="{3C56B6AC-8408-BF46-F956-1DDFEC6F29FF}"/>
              </a:ext>
            </a:extLst>
          </p:cNvPr>
          <p:cNvGrpSpPr/>
          <p:nvPr/>
        </p:nvGrpSpPr>
        <p:grpSpPr>
          <a:xfrm rot="-10800000">
            <a:off x="12801600" y="9525000"/>
            <a:ext cx="6662939" cy="762000"/>
            <a:chOff x="0" y="0"/>
            <a:chExt cx="1754848" cy="200691"/>
          </a:xfrm>
        </p:grpSpPr>
        <p:sp>
          <p:nvSpPr>
            <p:cNvPr id="7" name="Freeform 7">
              <a:extLst>
                <a:ext uri="{FF2B5EF4-FFF2-40B4-BE49-F238E27FC236}">
                  <a16:creationId xmlns:a16="http://schemas.microsoft.com/office/drawing/2014/main" id="{13C5D67F-7B0F-E187-B053-58231E15360D}"/>
                </a:ext>
              </a:extLst>
            </p:cNvPr>
            <p:cNvSpPr/>
            <p:nvPr/>
          </p:nvSpPr>
          <p:spPr>
            <a:xfrm>
              <a:off x="0" y="0"/>
              <a:ext cx="1754848" cy="200691"/>
            </a:xfrm>
            <a:custGeom>
              <a:avLst/>
              <a:gdLst/>
              <a:ahLst/>
              <a:cxnLst/>
              <a:rect l="l" t="t" r="r" b="b"/>
              <a:pathLst>
                <a:path w="1754848" h="200691">
                  <a:moveTo>
                    <a:pt x="203200" y="0"/>
                  </a:moveTo>
                  <a:lnTo>
                    <a:pt x="1754848" y="0"/>
                  </a:lnTo>
                  <a:lnTo>
                    <a:pt x="1551648" y="200691"/>
                  </a:lnTo>
                  <a:lnTo>
                    <a:pt x="0" y="200691"/>
                  </a:lnTo>
                  <a:lnTo>
                    <a:pt x="203200" y="0"/>
                  </a:lnTo>
                  <a:close/>
                </a:path>
              </a:pathLst>
            </a:custGeom>
            <a:solidFill>
              <a:srgbClr val="255C8C"/>
            </a:solidFill>
          </p:spPr>
        </p:sp>
        <p:sp>
          <p:nvSpPr>
            <p:cNvPr id="8" name="TextBox 8">
              <a:extLst>
                <a:ext uri="{FF2B5EF4-FFF2-40B4-BE49-F238E27FC236}">
                  <a16:creationId xmlns:a16="http://schemas.microsoft.com/office/drawing/2014/main" id="{D86250AD-CD5E-5DDC-EE8A-C58B5B3B13E8}"/>
                </a:ext>
              </a:extLst>
            </p:cNvPr>
            <p:cNvSpPr txBox="1"/>
            <p:nvPr/>
          </p:nvSpPr>
          <p:spPr>
            <a:xfrm>
              <a:off x="101600" y="-47625"/>
              <a:ext cx="1551648" cy="248316"/>
            </a:xfrm>
            <a:prstGeom prst="rect">
              <a:avLst/>
            </a:prstGeom>
          </p:spPr>
          <p:txBody>
            <a:bodyPr lIns="50800" tIns="50800" rIns="50800" bIns="50800" rtlCol="0" anchor="ctr"/>
            <a:lstStyle/>
            <a:p>
              <a:pPr algn="ctr">
                <a:lnSpc>
                  <a:spcPts val="2940"/>
                </a:lnSpc>
              </a:pPr>
              <a:endParaRPr/>
            </a:p>
          </p:txBody>
        </p:sp>
      </p:grpSp>
      <p:grpSp>
        <p:nvGrpSpPr>
          <p:cNvPr id="2" name="Group 10">
            <a:extLst>
              <a:ext uri="{FF2B5EF4-FFF2-40B4-BE49-F238E27FC236}">
                <a16:creationId xmlns:a16="http://schemas.microsoft.com/office/drawing/2014/main" id="{59D69B27-B85F-5EB8-E46C-8226F7E85262}"/>
              </a:ext>
            </a:extLst>
          </p:cNvPr>
          <p:cNvGrpSpPr/>
          <p:nvPr/>
        </p:nvGrpSpPr>
        <p:grpSpPr>
          <a:xfrm>
            <a:off x="609600" y="1181100"/>
            <a:ext cx="1033452" cy="1033452"/>
            <a:chOff x="0" y="0"/>
            <a:chExt cx="812800" cy="812800"/>
          </a:xfrm>
        </p:grpSpPr>
        <p:sp>
          <p:nvSpPr>
            <p:cNvPr id="10" name="Freeform 11">
              <a:extLst>
                <a:ext uri="{FF2B5EF4-FFF2-40B4-BE49-F238E27FC236}">
                  <a16:creationId xmlns:a16="http://schemas.microsoft.com/office/drawing/2014/main" id="{444612EC-F892-AF34-143F-AF8767E5DA7C}"/>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55C8C"/>
            </a:solidFill>
          </p:spPr>
        </p:sp>
        <p:sp>
          <p:nvSpPr>
            <p:cNvPr id="11" name="TextBox 12">
              <a:extLst>
                <a:ext uri="{FF2B5EF4-FFF2-40B4-BE49-F238E27FC236}">
                  <a16:creationId xmlns:a16="http://schemas.microsoft.com/office/drawing/2014/main" id="{56C0B4D0-5E6A-EFEA-83A3-1C6677718654}"/>
                </a:ext>
              </a:extLst>
            </p:cNvPr>
            <p:cNvSpPr txBox="1"/>
            <p:nvPr/>
          </p:nvSpPr>
          <p:spPr>
            <a:xfrm>
              <a:off x="76200" y="28575"/>
              <a:ext cx="660400" cy="708025"/>
            </a:xfrm>
            <a:prstGeom prst="rect">
              <a:avLst/>
            </a:prstGeom>
          </p:spPr>
          <p:txBody>
            <a:bodyPr lIns="50800" tIns="50800" rIns="50800" bIns="50800" rtlCol="0" anchor="ctr"/>
            <a:lstStyle/>
            <a:p>
              <a:pPr algn="ctr">
                <a:lnSpc>
                  <a:spcPts val="2940"/>
                </a:lnSpc>
              </a:pPr>
              <a:endParaRPr/>
            </a:p>
          </p:txBody>
        </p:sp>
      </p:grpSp>
      <p:sp>
        <p:nvSpPr>
          <p:cNvPr id="14" name="TextBox 19">
            <a:extLst>
              <a:ext uri="{FF2B5EF4-FFF2-40B4-BE49-F238E27FC236}">
                <a16:creationId xmlns:a16="http://schemas.microsoft.com/office/drawing/2014/main" id="{F61B4761-1FA3-BA27-DE81-0E227949417B}"/>
              </a:ext>
            </a:extLst>
          </p:cNvPr>
          <p:cNvSpPr txBox="1"/>
          <p:nvPr/>
        </p:nvSpPr>
        <p:spPr>
          <a:xfrm>
            <a:off x="765060" y="1239293"/>
            <a:ext cx="747892" cy="774192"/>
          </a:xfrm>
          <a:prstGeom prst="rect">
            <a:avLst/>
          </a:prstGeom>
        </p:spPr>
        <p:txBody>
          <a:bodyPr lIns="0" tIns="0" rIns="0" bIns="0" rtlCol="0" anchor="t">
            <a:spAutoFit/>
          </a:bodyPr>
          <a:lstStyle/>
          <a:p>
            <a:pPr marL="0" lvl="1" indent="0" algn="ctr">
              <a:lnSpc>
                <a:spcPts val="6594"/>
              </a:lnSpc>
              <a:spcBef>
                <a:spcPct val="0"/>
              </a:spcBef>
            </a:pPr>
            <a:r>
              <a:rPr lang="en-US" sz="4200" b="1" u="none" dirty="0">
                <a:solidFill>
                  <a:srgbClr val="FFFFFF"/>
                </a:solidFill>
                <a:latin typeface="Open Sans 1 Bold"/>
                <a:ea typeface="Open Sans 1 Bold"/>
                <a:cs typeface="Open Sans 1 Bold"/>
                <a:sym typeface="Open Sans 1 Bold"/>
              </a:rPr>
              <a:t>8</a:t>
            </a:r>
          </a:p>
        </p:txBody>
      </p:sp>
      <p:sp>
        <p:nvSpPr>
          <p:cNvPr id="16" name="TextBox 12">
            <a:extLst>
              <a:ext uri="{FF2B5EF4-FFF2-40B4-BE49-F238E27FC236}">
                <a16:creationId xmlns:a16="http://schemas.microsoft.com/office/drawing/2014/main" id="{7630232B-04B8-8332-F67F-AE91E7AB545A}"/>
              </a:ext>
            </a:extLst>
          </p:cNvPr>
          <p:cNvSpPr txBox="1"/>
          <p:nvPr/>
        </p:nvSpPr>
        <p:spPr>
          <a:xfrm>
            <a:off x="1986282" y="1217432"/>
            <a:ext cx="2895600" cy="1974900"/>
          </a:xfrm>
          <a:prstGeom prst="rect">
            <a:avLst/>
          </a:prstGeom>
        </p:spPr>
        <p:txBody>
          <a:bodyPr wrap="square" lIns="0" tIns="0" rIns="0" bIns="0" rtlCol="0" anchor="t">
            <a:spAutoFit/>
          </a:bodyPr>
          <a:lstStyle/>
          <a:p>
            <a:pPr>
              <a:lnSpc>
                <a:spcPts val="7700"/>
              </a:lnSpc>
            </a:pPr>
            <a:r>
              <a:rPr lang="en-US" sz="6000" b="1" dirty="0">
                <a:solidFill>
                  <a:srgbClr val="255C8C"/>
                </a:solidFill>
                <a:latin typeface="Open Sans 1 Bold"/>
                <a:ea typeface="Open Sans 1 Bold"/>
                <a:cs typeface="Open Sans 1 Bold"/>
                <a:sym typeface="Open Sans 1 Bold"/>
              </a:rPr>
              <a:t>Client </a:t>
            </a:r>
          </a:p>
          <a:p>
            <a:pPr algn="l">
              <a:lnSpc>
                <a:spcPts val="7700"/>
              </a:lnSpc>
            </a:pPr>
            <a:endParaRPr lang="en-US" sz="6000" b="1" dirty="0">
              <a:solidFill>
                <a:srgbClr val="255C8C"/>
              </a:solidFill>
              <a:latin typeface="HK Grotesk Bold"/>
              <a:ea typeface="HK Grotesk Bold"/>
              <a:cs typeface="HK Grotesk Bold"/>
              <a:sym typeface="HK Grotesk Bold"/>
            </a:endParaRPr>
          </a:p>
        </p:txBody>
      </p:sp>
      <p:pic>
        <p:nvPicPr>
          <p:cNvPr id="13" name="Picture 12">
            <a:extLst>
              <a:ext uri="{FF2B5EF4-FFF2-40B4-BE49-F238E27FC236}">
                <a16:creationId xmlns:a16="http://schemas.microsoft.com/office/drawing/2014/main" id="{197B5B9D-B836-4503-0C43-9A0DD93C93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 y="2483889"/>
            <a:ext cx="17221200" cy="7346480"/>
          </a:xfrm>
          <a:prstGeom prst="rect">
            <a:avLst/>
          </a:prstGeom>
        </p:spPr>
      </p:pic>
    </p:spTree>
    <p:extLst>
      <p:ext uri="{BB962C8B-B14F-4D97-AF65-F5344CB8AC3E}">
        <p14:creationId xmlns:p14="http://schemas.microsoft.com/office/powerpoint/2010/main" val="98069408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521648-9BB8-8E9E-9B99-907916177A1C}"/>
            </a:ext>
          </a:extLst>
        </p:cNvPr>
        <p:cNvGrpSpPr/>
        <p:nvPr/>
      </p:nvGrpSpPr>
      <p:grpSpPr>
        <a:xfrm>
          <a:off x="0" y="0"/>
          <a:ext cx="0" cy="0"/>
          <a:chOff x="0" y="0"/>
          <a:chExt cx="0" cy="0"/>
        </a:xfrm>
      </p:grpSpPr>
      <p:grpSp>
        <p:nvGrpSpPr>
          <p:cNvPr id="3" name="Group 3">
            <a:extLst>
              <a:ext uri="{FF2B5EF4-FFF2-40B4-BE49-F238E27FC236}">
                <a16:creationId xmlns:a16="http://schemas.microsoft.com/office/drawing/2014/main" id="{B41504D3-80AE-62AF-95A5-7F8A18D9F8AB}"/>
              </a:ext>
            </a:extLst>
          </p:cNvPr>
          <p:cNvGrpSpPr/>
          <p:nvPr/>
        </p:nvGrpSpPr>
        <p:grpSpPr>
          <a:xfrm>
            <a:off x="-1345187" y="0"/>
            <a:ext cx="6662939" cy="762000"/>
            <a:chOff x="0" y="0"/>
            <a:chExt cx="1754848" cy="200691"/>
          </a:xfrm>
        </p:grpSpPr>
        <p:sp>
          <p:nvSpPr>
            <p:cNvPr id="4" name="Freeform 4">
              <a:extLst>
                <a:ext uri="{FF2B5EF4-FFF2-40B4-BE49-F238E27FC236}">
                  <a16:creationId xmlns:a16="http://schemas.microsoft.com/office/drawing/2014/main" id="{83C9E867-9B8D-ED54-9E9B-9AA3811EC991}"/>
                </a:ext>
              </a:extLst>
            </p:cNvPr>
            <p:cNvSpPr/>
            <p:nvPr/>
          </p:nvSpPr>
          <p:spPr>
            <a:xfrm>
              <a:off x="0" y="0"/>
              <a:ext cx="1754848" cy="200691"/>
            </a:xfrm>
            <a:custGeom>
              <a:avLst/>
              <a:gdLst/>
              <a:ahLst/>
              <a:cxnLst/>
              <a:rect l="l" t="t" r="r" b="b"/>
              <a:pathLst>
                <a:path w="1754848" h="200691">
                  <a:moveTo>
                    <a:pt x="203200" y="0"/>
                  </a:moveTo>
                  <a:lnTo>
                    <a:pt x="1754848" y="0"/>
                  </a:lnTo>
                  <a:lnTo>
                    <a:pt x="1551648" y="200691"/>
                  </a:lnTo>
                  <a:lnTo>
                    <a:pt x="0" y="200691"/>
                  </a:lnTo>
                  <a:lnTo>
                    <a:pt x="203200" y="0"/>
                  </a:lnTo>
                  <a:close/>
                </a:path>
              </a:pathLst>
            </a:custGeom>
            <a:solidFill>
              <a:srgbClr val="255C8C"/>
            </a:solidFill>
          </p:spPr>
        </p:sp>
        <p:sp>
          <p:nvSpPr>
            <p:cNvPr id="5" name="TextBox 5">
              <a:extLst>
                <a:ext uri="{FF2B5EF4-FFF2-40B4-BE49-F238E27FC236}">
                  <a16:creationId xmlns:a16="http://schemas.microsoft.com/office/drawing/2014/main" id="{1446CBDE-844D-35D4-F25B-BD4B14B1EC9C}"/>
                </a:ext>
              </a:extLst>
            </p:cNvPr>
            <p:cNvSpPr txBox="1"/>
            <p:nvPr/>
          </p:nvSpPr>
          <p:spPr>
            <a:xfrm>
              <a:off x="101600" y="-47625"/>
              <a:ext cx="1551648" cy="248316"/>
            </a:xfrm>
            <a:prstGeom prst="rect">
              <a:avLst/>
            </a:prstGeom>
          </p:spPr>
          <p:txBody>
            <a:bodyPr lIns="50800" tIns="50800" rIns="50800" bIns="50800" rtlCol="0" anchor="ctr"/>
            <a:lstStyle/>
            <a:p>
              <a:pPr algn="ctr">
                <a:lnSpc>
                  <a:spcPts val="2940"/>
                </a:lnSpc>
              </a:pPr>
              <a:endParaRPr/>
            </a:p>
          </p:txBody>
        </p:sp>
      </p:grpSp>
      <p:grpSp>
        <p:nvGrpSpPr>
          <p:cNvPr id="6" name="Group 6">
            <a:extLst>
              <a:ext uri="{FF2B5EF4-FFF2-40B4-BE49-F238E27FC236}">
                <a16:creationId xmlns:a16="http://schemas.microsoft.com/office/drawing/2014/main" id="{4A555D09-249E-1140-9CCB-9470CCAF59D0}"/>
              </a:ext>
            </a:extLst>
          </p:cNvPr>
          <p:cNvGrpSpPr/>
          <p:nvPr/>
        </p:nvGrpSpPr>
        <p:grpSpPr>
          <a:xfrm rot="-10800000">
            <a:off x="12801600" y="9525000"/>
            <a:ext cx="6662939" cy="762000"/>
            <a:chOff x="0" y="0"/>
            <a:chExt cx="1754848" cy="200691"/>
          </a:xfrm>
        </p:grpSpPr>
        <p:sp>
          <p:nvSpPr>
            <p:cNvPr id="7" name="Freeform 7">
              <a:extLst>
                <a:ext uri="{FF2B5EF4-FFF2-40B4-BE49-F238E27FC236}">
                  <a16:creationId xmlns:a16="http://schemas.microsoft.com/office/drawing/2014/main" id="{BAECE948-88BD-A750-554F-B2CD13EB36DB}"/>
                </a:ext>
              </a:extLst>
            </p:cNvPr>
            <p:cNvSpPr/>
            <p:nvPr/>
          </p:nvSpPr>
          <p:spPr>
            <a:xfrm>
              <a:off x="0" y="0"/>
              <a:ext cx="1754848" cy="200691"/>
            </a:xfrm>
            <a:custGeom>
              <a:avLst/>
              <a:gdLst/>
              <a:ahLst/>
              <a:cxnLst/>
              <a:rect l="l" t="t" r="r" b="b"/>
              <a:pathLst>
                <a:path w="1754848" h="200691">
                  <a:moveTo>
                    <a:pt x="203200" y="0"/>
                  </a:moveTo>
                  <a:lnTo>
                    <a:pt x="1754848" y="0"/>
                  </a:lnTo>
                  <a:lnTo>
                    <a:pt x="1551648" y="200691"/>
                  </a:lnTo>
                  <a:lnTo>
                    <a:pt x="0" y="200691"/>
                  </a:lnTo>
                  <a:lnTo>
                    <a:pt x="203200" y="0"/>
                  </a:lnTo>
                  <a:close/>
                </a:path>
              </a:pathLst>
            </a:custGeom>
            <a:solidFill>
              <a:srgbClr val="255C8C"/>
            </a:solidFill>
          </p:spPr>
        </p:sp>
        <p:sp>
          <p:nvSpPr>
            <p:cNvPr id="8" name="TextBox 8">
              <a:extLst>
                <a:ext uri="{FF2B5EF4-FFF2-40B4-BE49-F238E27FC236}">
                  <a16:creationId xmlns:a16="http://schemas.microsoft.com/office/drawing/2014/main" id="{D4FCBA25-E9E6-2E79-2CEF-B13D6EA5F9FD}"/>
                </a:ext>
              </a:extLst>
            </p:cNvPr>
            <p:cNvSpPr txBox="1"/>
            <p:nvPr/>
          </p:nvSpPr>
          <p:spPr>
            <a:xfrm>
              <a:off x="101600" y="-47625"/>
              <a:ext cx="1551648" cy="248316"/>
            </a:xfrm>
            <a:prstGeom prst="rect">
              <a:avLst/>
            </a:prstGeom>
          </p:spPr>
          <p:txBody>
            <a:bodyPr lIns="50800" tIns="50800" rIns="50800" bIns="50800" rtlCol="0" anchor="ctr"/>
            <a:lstStyle/>
            <a:p>
              <a:pPr algn="ctr">
                <a:lnSpc>
                  <a:spcPts val="2940"/>
                </a:lnSpc>
              </a:pPr>
              <a:endParaRPr/>
            </a:p>
          </p:txBody>
        </p:sp>
      </p:grpSp>
      <p:grpSp>
        <p:nvGrpSpPr>
          <p:cNvPr id="2" name="Group 10">
            <a:extLst>
              <a:ext uri="{FF2B5EF4-FFF2-40B4-BE49-F238E27FC236}">
                <a16:creationId xmlns:a16="http://schemas.microsoft.com/office/drawing/2014/main" id="{37EC4472-D1FB-E851-5392-39AB901C95B7}"/>
              </a:ext>
            </a:extLst>
          </p:cNvPr>
          <p:cNvGrpSpPr/>
          <p:nvPr/>
        </p:nvGrpSpPr>
        <p:grpSpPr>
          <a:xfrm>
            <a:off x="609600" y="1181100"/>
            <a:ext cx="1033452" cy="1033452"/>
            <a:chOff x="0" y="0"/>
            <a:chExt cx="812800" cy="812800"/>
          </a:xfrm>
        </p:grpSpPr>
        <p:sp>
          <p:nvSpPr>
            <p:cNvPr id="10" name="Freeform 11">
              <a:extLst>
                <a:ext uri="{FF2B5EF4-FFF2-40B4-BE49-F238E27FC236}">
                  <a16:creationId xmlns:a16="http://schemas.microsoft.com/office/drawing/2014/main" id="{E8CA78F4-7D4C-6FB7-1F34-DBD3E8C59404}"/>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55C8C"/>
            </a:solidFill>
          </p:spPr>
        </p:sp>
        <p:sp>
          <p:nvSpPr>
            <p:cNvPr id="11" name="TextBox 12">
              <a:extLst>
                <a:ext uri="{FF2B5EF4-FFF2-40B4-BE49-F238E27FC236}">
                  <a16:creationId xmlns:a16="http://schemas.microsoft.com/office/drawing/2014/main" id="{394D3620-D135-30A3-85C7-6FA4D8A0EC89}"/>
                </a:ext>
              </a:extLst>
            </p:cNvPr>
            <p:cNvSpPr txBox="1"/>
            <p:nvPr/>
          </p:nvSpPr>
          <p:spPr>
            <a:xfrm>
              <a:off x="76200" y="28575"/>
              <a:ext cx="660400" cy="708025"/>
            </a:xfrm>
            <a:prstGeom prst="rect">
              <a:avLst/>
            </a:prstGeom>
          </p:spPr>
          <p:txBody>
            <a:bodyPr lIns="50800" tIns="50800" rIns="50800" bIns="50800" rtlCol="0" anchor="ctr"/>
            <a:lstStyle/>
            <a:p>
              <a:pPr algn="ctr">
                <a:lnSpc>
                  <a:spcPts val="2940"/>
                </a:lnSpc>
              </a:pPr>
              <a:endParaRPr/>
            </a:p>
          </p:txBody>
        </p:sp>
      </p:grpSp>
      <p:sp>
        <p:nvSpPr>
          <p:cNvPr id="14" name="TextBox 19">
            <a:extLst>
              <a:ext uri="{FF2B5EF4-FFF2-40B4-BE49-F238E27FC236}">
                <a16:creationId xmlns:a16="http://schemas.microsoft.com/office/drawing/2014/main" id="{0012F540-A85D-18BE-79CC-E4EEFE860AE9}"/>
              </a:ext>
            </a:extLst>
          </p:cNvPr>
          <p:cNvSpPr txBox="1"/>
          <p:nvPr/>
        </p:nvSpPr>
        <p:spPr>
          <a:xfrm>
            <a:off x="765060" y="1239293"/>
            <a:ext cx="747892" cy="774192"/>
          </a:xfrm>
          <a:prstGeom prst="rect">
            <a:avLst/>
          </a:prstGeom>
        </p:spPr>
        <p:txBody>
          <a:bodyPr lIns="0" tIns="0" rIns="0" bIns="0" rtlCol="0" anchor="t">
            <a:spAutoFit/>
          </a:bodyPr>
          <a:lstStyle/>
          <a:p>
            <a:pPr marL="0" lvl="1" indent="0" algn="ctr">
              <a:lnSpc>
                <a:spcPts val="6594"/>
              </a:lnSpc>
              <a:spcBef>
                <a:spcPct val="0"/>
              </a:spcBef>
            </a:pPr>
            <a:r>
              <a:rPr lang="en-US" sz="4200" b="1" u="none" dirty="0">
                <a:solidFill>
                  <a:srgbClr val="FFFFFF"/>
                </a:solidFill>
                <a:latin typeface="Open Sans 1 Bold"/>
                <a:ea typeface="Open Sans 1 Bold"/>
                <a:cs typeface="Open Sans 1 Bold"/>
                <a:sym typeface="Open Sans 1 Bold"/>
              </a:rPr>
              <a:t>9</a:t>
            </a:r>
          </a:p>
        </p:txBody>
      </p:sp>
      <p:sp>
        <p:nvSpPr>
          <p:cNvPr id="16" name="TextBox 12">
            <a:extLst>
              <a:ext uri="{FF2B5EF4-FFF2-40B4-BE49-F238E27FC236}">
                <a16:creationId xmlns:a16="http://schemas.microsoft.com/office/drawing/2014/main" id="{0E9369ED-66D0-6FB5-8E64-FEA489D12011}"/>
              </a:ext>
            </a:extLst>
          </p:cNvPr>
          <p:cNvSpPr txBox="1"/>
          <p:nvPr/>
        </p:nvSpPr>
        <p:spPr>
          <a:xfrm>
            <a:off x="1986282" y="1217432"/>
            <a:ext cx="5100318" cy="1903213"/>
          </a:xfrm>
          <a:prstGeom prst="rect">
            <a:avLst/>
          </a:prstGeom>
        </p:spPr>
        <p:txBody>
          <a:bodyPr wrap="square" lIns="0" tIns="0" rIns="0" bIns="0" rtlCol="0" anchor="t">
            <a:spAutoFit/>
          </a:bodyPr>
          <a:lstStyle/>
          <a:p>
            <a:pPr>
              <a:lnSpc>
                <a:spcPts val="7700"/>
              </a:lnSpc>
            </a:pPr>
            <a:r>
              <a:rPr lang="en-US" sz="6000" b="1" dirty="0">
                <a:solidFill>
                  <a:srgbClr val="255C8C"/>
                </a:solidFill>
                <a:latin typeface="Open Sans 1 Bold"/>
                <a:ea typeface="Open Sans 1 Bold"/>
                <a:cs typeface="Open Sans 1 Bold"/>
                <a:sym typeface="Open Sans 1 Bold"/>
              </a:rPr>
              <a:t>Employee </a:t>
            </a:r>
          </a:p>
          <a:p>
            <a:pPr algn="l">
              <a:lnSpc>
                <a:spcPts val="7700"/>
              </a:lnSpc>
            </a:pPr>
            <a:endParaRPr lang="en-US" sz="6000" b="1" dirty="0">
              <a:solidFill>
                <a:srgbClr val="255C8C"/>
              </a:solidFill>
              <a:latin typeface="HK Grotesk Bold"/>
              <a:ea typeface="HK Grotesk Bold"/>
              <a:cs typeface="HK Grotesk Bold"/>
              <a:sym typeface="HK Grotesk Bold"/>
            </a:endParaRPr>
          </a:p>
        </p:txBody>
      </p:sp>
      <p:pic>
        <p:nvPicPr>
          <p:cNvPr id="9" name="Picture 8" descr="A screenshot of a graph and chart&#10;&#10;AI-generated content may be incorrect.">
            <a:extLst>
              <a:ext uri="{FF2B5EF4-FFF2-40B4-BE49-F238E27FC236}">
                <a16:creationId xmlns:a16="http://schemas.microsoft.com/office/drawing/2014/main" id="{9ACF612D-C6BF-1472-21E3-DE92336957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6486" y="2400299"/>
            <a:ext cx="17200514" cy="7242048"/>
          </a:xfrm>
          <a:prstGeom prst="rect">
            <a:avLst/>
          </a:prstGeom>
        </p:spPr>
      </p:pic>
    </p:spTree>
    <p:extLst>
      <p:ext uri="{BB962C8B-B14F-4D97-AF65-F5344CB8AC3E}">
        <p14:creationId xmlns:p14="http://schemas.microsoft.com/office/powerpoint/2010/main" val="43139161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9397991" y="2053847"/>
            <a:ext cx="3575375" cy="5018231"/>
            <a:chOff x="0" y="0"/>
            <a:chExt cx="1111329" cy="1559810"/>
          </a:xfrm>
        </p:grpSpPr>
        <p:sp>
          <p:nvSpPr>
            <p:cNvPr id="3" name="Freeform 3"/>
            <p:cNvSpPr/>
            <p:nvPr/>
          </p:nvSpPr>
          <p:spPr>
            <a:xfrm>
              <a:off x="0" y="0"/>
              <a:ext cx="1111329" cy="1559810"/>
            </a:xfrm>
            <a:custGeom>
              <a:avLst/>
              <a:gdLst/>
              <a:ahLst/>
              <a:cxnLst/>
              <a:rect l="l" t="t" r="r" b="b"/>
              <a:pathLst>
                <a:path w="1111329" h="1559810">
                  <a:moveTo>
                    <a:pt x="873204" y="0"/>
                  </a:moveTo>
                  <a:lnTo>
                    <a:pt x="1111329" y="238125"/>
                  </a:lnTo>
                  <a:lnTo>
                    <a:pt x="1111329" y="1321685"/>
                  </a:lnTo>
                  <a:lnTo>
                    <a:pt x="873204" y="1559810"/>
                  </a:lnTo>
                  <a:lnTo>
                    <a:pt x="238125" y="1559810"/>
                  </a:lnTo>
                  <a:lnTo>
                    <a:pt x="0" y="1321685"/>
                  </a:lnTo>
                  <a:lnTo>
                    <a:pt x="0" y="238125"/>
                  </a:lnTo>
                  <a:lnTo>
                    <a:pt x="238125" y="0"/>
                  </a:lnTo>
                  <a:lnTo>
                    <a:pt x="873204" y="0"/>
                  </a:lnTo>
                  <a:close/>
                </a:path>
              </a:pathLst>
            </a:custGeom>
            <a:solidFill>
              <a:srgbClr val="03459D"/>
            </a:solidFill>
          </p:spPr>
        </p:sp>
        <p:sp>
          <p:nvSpPr>
            <p:cNvPr id="4" name="TextBox 4"/>
            <p:cNvSpPr txBox="1"/>
            <p:nvPr/>
          </p:nvSpPr>
          <p:spPr>
            <a:xfrm>
              <a:off x="63500" y="-60325"/>
              <a:ext cx="984329" cy="1556635"/>
            </a:xfrm>
            <a:prstGeom prst="rect">
              <a:avLst/>
            </a:prstGeom>
          </p:spPr>
          <p:txBody>
            <a:bodyPr lIns="50800" tIns="50800" rIns="50800" bIns="50800" rtlCol="0" anchor="ctr"/>
            <a:lstStyle/>
            <a:p>
              <a:pPr algn="ctr">
                <a:lnSpc>
                  <a:spcPts val="3780"/>
                </a:lnSpc>
              </a:pPr>
              <a:endParaRPr/>
            </a:p>
          </p:txBody>
        </p:sp>
      </p:grpSp>
      <p:grpSp>
        <p:nvGrpSpPr>
          <p:cNvPr id="5" name="Group 5"/>
          <p:cNvGrpSpPr/>
          <p:nvPr/>
        </p:nvGrpSpPr>
        <p:grpSpPr>
          <a:xfrm rot="5400000">
            <a:off x="2954329" y="1395215"/>
            <a:ext cx="2927675" cy="3065606"/>
            <a:chOff x="0" y="0"/>
            <a:chExt cx="910005" cy="952878"/>
          </a:xfrm>
        </p:grpSpPr>
        <p:sp>
          <p:nvSpPr>
            <p:cNvPr id="6" name="Freeform 6"/>
            <p:cNvSpPr/>
            <p:nvPr/>
          </p:nvSpPr>
          <p:spPr>
            <a:xfrm>
              <a:off x="0" y="0"/>
              <a:ext cx="910005" cy="952878"/>
            </a:xfrm>
            <a:custGeom>
              <a:avLst/>
              <a:gdLst/>
              <a:ahLst/>
              <a:cxnLst/>
              <a:rect l="l" t="t" r="r" b="b"/>
              <a:pathLst>
                <a:path w="910005" h="952878">
                  <a:moveTo>
                    <a:pt x="671880" y="0"/>
                  </a:moveTo>
                  <a:lnTo>
                    <a:pt x="910005" y="238125"/>
                  </a:lnTo>
                  <a:lnTo>
                    <a:pt x="910005" y="714753"/>
                  </a:lnTo>
                  <a:lnTo>
                    <a:pt x="671880" y="952878"/>
                  </a:lnTo>
                  <a:lnTo>
                    <a:pt x="238125" y="952878"/>
                  </a:lnTo>
                  <a:lnTo>
                    <a:pt x="0" y="714753"/>
                  </a:lnTo>
                  <a:lnTo>
                    <a:pt x="0" y="238125"/>
                  </a:lnTo>
                  <a:lnTo>
                    <a:pt x="238125" y="0"/>
                  </a:lnTo>
                  <a:lnTo>
                    <a:pt x="671880" y="0"/>
                  </a:lnTo>
                  <a:close/>
                </a:path>
              </a:pathLst>
            </a:custGeom>
            <a:solidFill>
              <a:srgbClr val="03459D"/>
            </a:solidFill>
          </p:spPr>
        </p:sp>
        <p:sp>
          <p:nvSpPr>
            <p:cNvPr id="7" name="TextBox 7"/>
            <p:cNvSpPr txBox="1"/>
            <p:nvPr/>
          </p:nvSpPr>
          <p:spPr>
            <a:xfrm>
              <a:off x="63500" y="-60325"/>
              <a:ext cx="783005" cy="949703"/>
            </a:xfrm>
            <a:prstGeom prst="rect">
              <a:avLst/>
            </a:prstGeom>
          </p:spPr>
          <p:txBody>
            <a:bodyPr lIns="50800" tIns="50800" rIns="50800" bIns="50800" rtlCol="0" anchor="ctr"/>
            <a:lstStyle/>
            <a:p>
              <a:pPr algn="ctr">
                <a:lnSpc>
                  <a:spcPts val="3780"/>
                </a:lnSpc>
              </a:pPr>
              <a:endParaRPr/>
            </a:p>
          </p:txBody>
        </p:sp>
      </p:grpSp>
      <p:grpSp>
        <p:nvGrpSpPr>
          <p:cNvPr id="8" name="Group 8"/>
          <p:cNvGrpSpPr/>
          <p:nvPr/>
        </p:nvGrpSpPr>
        <p:grpSpPr>
          <a:xfrm rot="5400000">
            <a:off x="12079279" y="5503647"/>
            <a:ext cx="2927675" cy="3065606"/>
            <a:chOff x="0" y="0"/>
            <a:chExt cx="910005" cy="952878"/>
          </a:xfrm>
        </p:grpSpPr>
        <p:sp>
          <p:nvSpPr>
            <p:cNvPr id="9" name="Freeform 9"/>
            <p:cNvSpPr/>
            <p:nvPr/>
          </p:nvSpPr>
          <p:spPr>
            <a:xfrm>
              <a:off x="0" y="0"/>
              <a:ext cx="910005" cy="952878"/>
            </a:xfrm>
            <a:custGeom>
              <a:avLst/>
              <a:gdLst/>
              <a:ahLst/>
              <a:cxnLst/>
              <a:rect l="l" t="t" r="r" b="b"/>
              <a:pathLst>
                <a:path w="910005" h="952878">
                  <a:moveTo>
                    <a:pt x="671880" y="0"/>
                  </a:moveTo>
                  <a:lnTo>
                    <a:pt x="910005" y="238125"/>
                  </a:lnTo>
                  <a:lnTo>
                    <a:pt x="910005" y="714753"/>
                  </a:lnTo>
                  <a:lnTo>
                    <a:pt x="671880" y="952878"/>
                  </a:lnTo>
                  <a:lnTo>
                    <a:pt x="238125" y="952878"/>
                  </a:lnTo>
                  <a:lnTo>
                    <a:pt x="0" y="714753"/>
                  </a:lnTo>
                  <a:lnTo>
                    <a:pt x="0" y="238125"/>
                  </a:lnTo>
                  <a:lnTo>
                    <a:pt x="238125" y="0"/>
                  </a:lnTo>
                  <a:lnTo>
                    <a:pt x="671880" y="0"/>
                  </a:lnTo>
                  <a:close/>
                </a:path>
              </a:pathLst>
            </a:custGeom>
            <a:solidFill>
              <a:srgbClr val="002C66"/>
            </a:solidFill>
          </p:spPr>
        </p:sp>
        <p:sp>
          <p:nvSpPr>
            <p:cNvPr id="10" name="TextBox 10"/>
            <p:cNvSpPr txBox="1"/>
            <p:nvPr/>
          </p:nvSpPr>
          <p:spPr>
            <a:xfrm>
              <a:off x="63500" y="-60325"/>
              <a:ext cx="783005" cy="949703"/>
            </a:xfrm>
            <a:prstGeom prst="rect">
              <a:avLst/>
            </a:prstGeom>
          </p:spPr>
          <p:txBody>
            <a:bodyPr lIns="50800" tIns="50800" rIns="50800" bIns="50800" rtlCol="0" anchor="ctr"/>
            <a:lstStyle/>
            <a:p>
              <a:pPr algn="ctr">
                <a:lnSpc>
                  <a:spcPts val="3780"/>
                </a:lnSpc>
              </a:pPr>
              <a:endParaRPr/>
            </a:p>
          </p:txBody>
        </p:sp>
      </p:grpSp>
      <p:grpSp>
        <p:nvGrpSpPr>
          <p:cNvPr id="11" name="Group 11"/>
          <p:cNvGrpSpPr/>
          <p:nvPr/>
        </p:nvGrpSpPr>
        <p:grpSpPr>
          <a:xfrm rot="5400000">
            <a:off x="4739964" y="2424408"/>
            <a:ext cx="3575375" cy="5839209"/>
            <a:chOff x="0" y="0"/>
            <a:chExt cx="1111329" cy="1814993"/>
          </a:xfrm>
        </p:grpSpPr>
        <p:sp>
          <p:nvSpPr>
            <p:cNvPr id="12" name="Freeform 12"/>
            <p:cNvSpPr/>
            <p:nvPr/>
          </p:nvSpPr>
          <p:spPr>
            <a:xfrm>
              <a:off x="0" y="0"/>
              <a:ext cx="1111329" cy="1814993"/>
            </a:xfrm>
            <a:custGeom>
              <a:avLst/>
              <a:gdLst/>
              <a:ahLst/>
              <a:cxnLst/>
              <a:rect l="l" t="t" r="r" b="b"/>
              <a:pathLst>
                <a:path w="1111329" h="1814993">
                  <a:moveTo>
                    <a:pt x="873204" y="0"/>
                  </a:moveTo>
                  <a:lnTo>
                    <a:pt x="1111329" y="238125"/>
                  </a:lnTo>
                  <a:lnTo>
                    <a:pt x="1111329" y="1576868"/>
                  </a:lnTo>
                  <a:lnTo>
                    <a:pt x="873204" y="1814993"/>
                  </a:lnTo>
                  <a:lnTo>
                    <a:pt x="238125" y="1814993"/>
                  </a:lnTo>
                  <a:lnTo>
                    <a:pt x="0" y="1576868"/>
                  </a:lnTo>
                  <a:lnTo>
                    <a:pt x="0" y="238125"/>
                  </a:lnTo>
                  <a:lnTo>
                    <a:pt x="238125" y="0"/>
                  </a:lnTo>
                  <a:lnTo>
                    <a:pt x="873204" y="0"/>
                  </a:lnTo>
                  <a:close/>
                </a:path>
              </a:pathLst>
            </a:custGeom>
            <a:solidFill>
              <a:srgbClr val="002C66"/>
            </a:solidFill>
          </p:spPr>
        </p:sp>
        <p:sp>
          <p:nvSpPr>
            <p:cNvPr id="13" name="TextBox 13"/>
            <p:cNvSpPr txBox="1"/>
            <p:nvPr/>
          </p:nvSpPr>
          <p:spPr>
            <a:xfrm>
              <a:off x="63500" y="-60325"/>
              <a:ext cx="984329" cy="1811818"/>
            </a:xfrm>
            <a:prstGeom prst="rect">
              <a:avLst/>
            </a:prstGeom>
          </p:spPr>
          <p:txBody>
            <a:bodyPr lIns="50800" tIns="50800" rIns="50800" bIns="50800" rtlCol="0" anchor="ctr"/>
            <a:lstStyle/>
            <a:p>
              <a:pPr algn="ctr">
                <a:lnSpc>
                  <a:spcPts val="3780"/>
                </a:lnSpc>
              </a:pPr>
              <a:endParaRPr/>
            </a:p>
          </p:txBody>
        </p:sp>
      </p:grpSp>
      <p:grpSp>
        <p:nvGrpSpPr>
          <p:cNvPr id="14" name="Group 14"/>
          <p:cNvGrpSpPr/>
          <p:nvPr/>
        </p:nvGrpSpPr>
        <p:grpSpPr>
          <a:xfrm rot="5400000">
            <a:off x="4496657" y="6234060"/>
            <a:ext cx="2641925" cy="2875106"/>
            <a:chOff x="0" y="0"/>
            <a:chExt cx="821186" cy="893665"/>
          </a:xfrm>
        </p:grpSpPr>
        <p:sp>
          <p:nvSpPr>
            <p:cNvPr id="15" name="Freeform 15"/>
            <p:cNvSpPr/>
            <p:nvPr/>
          </p:nvSpPr>
          <p:spPr>
            <a:xfrm>
              <a:off x="0" y="0"/>
              <a:ext cx="821186" cy="893665"/>
            </a:xfrm>
            <a:custGeom>
              <a:avLst/>
              <a:gdLst/>
              <a:ahLst/>
              <a:cxnLst/>
              <a:rect l="l" t="t" r="r" b="b"/>
              <a:pathLst>
                <a:path w="821186" h="893665">
                  <a:moveTo>
                    <a:pt x="583061" y="0"/>
                  </a:moveTo>
                  <a:lnTo>
                    <a:pt x="821186" y="238125"/>
                  </a:lnTo>
                  <a:lnTo>
                    <a:pt x="821186" y="655540"/>
                  </a:lnTo>
                  <a:lnTo>
                    <a:pt x="583061" y="893665"/>
                  </a:lnTo>
                  <a:lnTo>
                    <a:pt x="238125" y="893665"/>
                  </a:lnTo>
                  <a:lnTo>
                    <a:pt x="0" y="655540"/>
                  </a:lnTo>
                  <a:lnTo>
                    <a:pt x="0" y="238125"/>
                  </a:lnTo>
                  <a:lnTo>
                    <a:pt x="238125" y="0"/>
                  </a:lnTo>
                  <a:lnTo>
                    <a:pt x="583061" y="0"/>
                  </a:lnTo>
                  <a:close/>
                </a:path>
              </a:pathLst>
            </a:custGeom>
            <a:solidFill>
              <a:srgbClr val="03459D"/>
            </a:solidFill>
          </p:spPr>
        </p:sp>
        <p:sp>
          <p:nvSpPr>
            <p:cNvPr id="16" name="TextBox 16"/>
            <p:cNvSpPr txBox="1"/>
            <p:nvPr/>
          </p:nvSpPr>
          <p:spPr>
            <a:xfrm>
              <a:off x="63500" y="-60325"/>
              <a:ext cx="694186" cy="890490"/>
            </a:xfrm>
            <a:prstGeom prst="rect">
              <a:avLst/>
            </a:prstGeom>
          </p:spPr>
          <p:txBody>
            <a:bodyPr lIns="50800" tIns="50800" rIns="50800" bIns="50800" rtlCol="0" anchor="ctr"/>
            <a:lstStyle/>
            <a:p>
              <a:pPr algn="ctr">
                <a:lnSpc>
                  <a:spcPts val="3780"/>
                </a:lnSpc>
              </a:pPr>
              <a:endParaRPr/>
            </a:p>
          </p:txBody>
        </p:sp>
      </p:grpSp>
      <p:grpSp>
        <p:nvGrpSpPr>
          <p:cNvPr id="17" name="Group 17"/>
          <p:cNvGrpSpPr/>
          <p:nvPr/>
        </p:nvGrpSpPr>
        <p:grpSpPr>
          <a:xfrm rot="5400000">
            <a:off x="9563846" y="797810"/>
            <a:ext cx="2641925" cy="2875106"/>
            <a:chOff x="0" y="0"/>
            <a:chExt cx="821186" cy="893665"/>
          </a:xfrm>
        </p:grpSpPr>
        <p:sp>
          <p:nvSpPr>
            <p:cNvPr id="18" name="Freeform 18"/>
            <p:cNvSpPr/>
            <p:nvPr/>
          </p:nvSpPr>
          <p:spPr>
            <a:xfrm>
              <a:off x="0" y="0"/>
              <a:ext cx="821186" cy="893665"/>
            </a:xfrm>
            <a:custGeom>
              <a:avLst/>
              <a:gdLst/>
              <a:ahLst/>
              <a:cxnLst/>
              <a:rect l="l" t="t" r="r" b="b"/>
              <a:pathLst>
                <a:path w="821186" h="893665">
                  <a:moveTo>
                    <a:pt x="583061" y="0"/>
                  </a:moveTo>
                  <a:lnTo>
                    <a:pt x="821186" y="238125"/>
                  </a:lnTo>
                  <a:lnTo>
                    <a:pt x="821186" y="655540"/>
                  </a:lnTo>
                  <a:lnTo>
                    <a:pt x="583061" y="893665"/>
                  </a:lnTo>
                  <a:lnTo>
                    <a:pt x="238125" y="893665"/>
                  </a:lnTo>
                  <a:lnTo>
                    <a:pt x="0" y="655540"/>
                  </a:lnTo>
                  <a:lnTo>
                    <a:pt x="0" y="238125"/>
                  </a:lnTo>
                  <a:lnTo>
                    <a:pt x="238125" y="0"/>
                  </a:lnTo>
                  <a:lnTo>
                    <a:pt x="583061" y="0"/>
                  </a:lnTo>
                  <a:close/>
                </a:path>
              </a:pathLst>
            </a:custGeom>
            <a:solidFill>
              <a:srgbClr val="002C66"/>
            </a:solidFill>
          </p:spPr>
        </p:sp>
        <p:sp>
          <p:nvSpPr>
            <p:cNvPr id="19" name="TextBox 19"/>
            <p:cNvSpPr txBox="1"/>
            <p:nvPr/>
          </p:nvSpPr>
          <p:spPr>
            <a:xfrm>
              <a:off x="63500" y="-60325"/>
              <a:ext cx="694186" cy="890490"/>
            </a:xfrm>
            <a:prstGeom prst="rect">
              <a:avLst/>
            </a:prstGeom>
          </p:spPr>
          <p:txBody>
            <a:bodyPr lIns="50800" tIns="50800" rIns="50800" bIns="50800" rtlCol="0" anchor="ctr"/>
            <a:lstStyle/>
            <a:p>
              <a:pPr algn="ctr">
                <a:lnSpc>
                  <a:spcPts val="3780"/>
                </a:lnSpc>
              </a:pPr>
              <a:endParaRPr/>
            </a:p>
          </p:txBody>
        </p:sp>
      </p:grpSp>
      <p:grpSp>
        <p:nvGrpSpPr>
          <p:cNvPr id="20" name="Group 20"/>
          <p:cNvGrpSpPr/>
          <p:nvPr/>
        </p:nvGrpSpPr>
        <p:grpSpPr>
          <a:xfrm rot="5400000">
            <a:off x="2004223" y="4206223"/>
            <a:ext cx="1344653" cy="1373018"/>
            <a:chOff x="0" y="0"/>
            <a:chExt cx="1064189" cy="1086638"/>
          </a:xfrm>
        </p:grpSpPr>
        <p:sp>
          <p:nvSpPr>
            <p:cNvPr id="21" name="Freeform 21"/>
            <p:cNvSpPr/>
            <p:nvPr/>
          </p:nvSpPr>
          <p:spPr>
            <a:xfrm>
              <a:off x="0" y="0"/>
              <a:ext cx="1064189" cy="1086638"/>
            </a:xfrm>
            <a:custGeom>
              <a:avLst/>
              <a:gdLst/>
              <a:ahLst/>
              <a:cxnLst/>
              <a:rect l="l" t="t" r="r" b="b"/>
              <a:pathLst>
                <a:path w="1064189" h="1086638">
                  <a:moveTo>
                    <a:pt x="826064" y="0"/>
                  </a:moveTo>
                  <a:lnTo>
                    <a:pt x="1064189" y="238125"/>
                  </a:lnTo>
                  <a:lnTo>
                    <a:pt x="1064189" y="848513"/>
                  </a:lnTo>
                  <a:lnTo>
                    <a:pt x="826064" y="1086638"/>
                  </a:lnTo>
                  <a:lnTo>
                    <a:pt x="238125" y="1086638"/>
                  </a:lnTo>
                  <a:lnTo>
                    <a:pt x="0" y="848513"/>
                  </a:lnTo>
                  <a:lnTo>
                    <a:pt x="0" y="238125"/>
                  </a:lnTo>
                  <a:lnTo>
                    <a:pt x="238125" y="0"/>
                  </a:lnTo>
                  <a:lnTo>
                    <a:pt x="826064" y="0"/>
                  </a:lnTo>
                  <a:close/>
                </a:path>
              </a:pathLst>
            </a:custGeom>
            <a:solidFill>
              <a:srgbClr val="002C66"/>
            </a:solidFill>
          </p:spPr>
        </p:sp>
        <p:sp>
          <p:nvSpPr>
            <p:cNvPr id="22" name="TextBox 22"/>
            <p:cNvSpPr txBox="1"/>
            <p:nvPr/>
          </p:nvSpPr>
          <p:spPr>
            <a:xfrm>
              <a:off x="63500" y="-60325"/>
              <a:ext cx="937189" cy="1083463"/>
            </a:xfrm>
            <a:prstGeom prst="rect">
              <a:avLst/>
            </a:prstGeom>
          </p:spPr>
          <p:txBody>
            <a:bodyPr lIns="50800" tIns="50800" rIns="50800" bIns="50800" rtlCol="0" anchor="ctr"/>
            <a:lstStyle/>
            <a:p>
              <a:pPr algn="ctr">
                <a:lnSpc>
                  <a:spcPts val="3780"/>
                </a:lnSpc>
              </a:pPr>
              <a:endParaRPr/>
            </a:p>
          </p:txBody>
        </p:sp>
      </p:grpSp>
      <p:grpSp>
        <p:nvGrpSpPr>
          <p:cNvPr id="23" name="Group 23"/>
          <p:cNvGrpSpPr/>
          <p:nvPr/>
        </p:nvGrpSpPr>
        <p:grpSpPr>
          <a:xfrm rot="5400000">
            <a:off x="7452523" y="1964941"/>
            <a:ext cx="1344653" cy="1373018"/>
            <a:chOff x="0" y="0"/>
            <a:chExt cx="1064189" cy="1086638"/>
          </a:xfrm>
        </p:grpSpPr>
        <p:sp>
          <p:nvSpPr>
            <p:cNvPr id="24" name="Freeform 24"/>
            <p:cNvSpPr/>
            <p:nvPr/>
          </p:nvSpPr>
          <p:spPr>
            <a:xfrm>
              <a:off x="0" y="0"/>
              <a:ext cx="1064189" cy="1086638"/>
            </a:xfrm>
            <a:custGeom>
              <a:avLst/>
              <a:gdLst/>
              <a:ahLst/>
              <a:cxnLst/>
              <a:rect l="l" t="t" r="r" b="b"/>
              <a:pathLst>
                <a:path w="1064189" h="1086638">
                  <a:moveTo>
                    <a:pt x="826064" y="0"/>
                  </a:moveTo>
                  <a:lnTo>
                    <a:pt x="1064189" y="238125"/>
                  </a:lnTo>
                  <a:lnTo>
                    <a:pt x="1064189" y="848513"/>
                  </a:lnTo>
                  <a:lnTo>
                    <a:pt x="826064" y="1086638"/>
                  </a:lnTo>
                  <a:lnTo>
                    <a:pt x="238125" y="1086638"/>
                  </a:lnTo>
                  <a:lnTo>
                    <a:pt x="0" y="848513"/>
                  </a:lnTo>
                  <a:lnTo>
                    <a:pt x="0" y="238125"/>
                  </a:lnTo>
                  <a:lnTo>
                    <a:pt x="238125" y="0"/>
                  </a:lnTo>
                  <a:lnTo>
                    <a:pt x="826064" y="0"/>
                  </a:lnTo>
                  <a:close/>
                </a:path>
              </a:pathLst>
            </a:custGeom>
            <a:solidFill>
              <a:srgbClr val="03459D"/>
            </a:solidFill>
          </p:spPr>
        </p:sp>
        <p:sp>
          <p:nvSpPr>
            <p:cNvPr id="25" name="TextBox 25"/>
            <p:cNvSpPr txBox="1"/>
            <p:nvPr/>
          </p:nvSpPr>
          <p:spPr>
            <a:xfrm>
              <a:off x="63500" y="-60325"/>
              <a:ext cx="937189" cy="1083463"/>
            </a:xfrm>
            <a:prstGeom prst="rect">
              <a:avLst/>
            </a:prstGeom>
          </p:spPr>
          <p:txBody>
            <a:bodyPr lIns="50800" tIns="50800" rIns="50800" bIns="50800" rtlCol="0" anchor="ctr"/>
            <a:lstStyle/>
            <a:p>
              <a:pPr algn="ctr">
                <a:lnSpc>
                  <a:spcPts val="3780"/>
                </a:lnSpc>
              </a:pPr>
              <a:endParaRPr/>
            </a:p>
          </p:txBody>
        </p:sp>
      </p:grpSp>
      <p:grpSp>
        <p:nvGrpSpPr>
          <p:cNvPr id="26" name="Group 26"/>
          <p:cNvGrpSpPr/>
          <p:nvPr/>
        </p:nvGrpSpPr>
        <p:grpSpPr>
          <a:xfrm rot="5400000">
            <a:off x="13447042" y="1860166"/>
            <a:ext cx="1344653" cy="1373018"/>
            <a:chOff x="0" y="0"/>
            <a:chExt cx="1064189" cy="1086638"/>
          </a:xfrm>
        </p:grpSpPr>
        <p:sp>
          <p:nvSpPr>
            <p:cNvPr id="27" name="Freeform 27"/>
            <p:cNvSpPr/>
            <p:nvPr/>
          </p:nvSpPr>
          <p:spPr>
            <a:xfrm>
              <a:off x="0" y="0"/>
              <a:ext cx="1064189" cy="1086638"/>
            </a:xfrm>
            <a:custGeom>
              <a:avLst/>
              <a:gdLst/>
              <a:ahLst/>
              <a:cxnLst/>
              <a:rect l="l" t="t" r="r" b="b"/>
              <a:pathLst>
                <a:path w="1064189" h="1086638">
                  <a:moveTo>
                    <a:pt x="826064" y="0"/>
                  </a:moveTo>
                  <a:lnTo>
                    <a:pt x="1064189" y="238125"/>
                  </a:lnTo>
                  <a:lnTo>
                    <a:pt x="1064189" y="848513"/>
                  </a:lnTo>
                  <a:lnTo>
                    <a:pt x="826064" y="1086638"/>
                  </a:lnTo>
                  <a:lnTo>
                    <a:pt x="238125" y="1086638"/>
                  </a:lnTo>
                  <a:lnTo>
                    <a:pt x="0" y="848513"/>
                  </a:lnTo>
                  <a:lnTo>
                    <a:pt x="0" y="238125"/>
                  </a:lnTo>
                  <a:lnTo>
                    <a:pt x="238125" y="0"/>
                  </a:lnTo>
                  <a:lnTo>
                    <a:pt x="826064" y="0"/>
                  </a:lnTo>
                  <a:close/>
                </a:path>
              </a:pathLst>
            </a:custGeom>
            <a:solidFill>
              <a:srgbClr val="002C66"/>
            </a:solidFill>
          </p:spPr>
        </p:sp>
        <p:sp>
          <p:nvSpPr>
            <p:cNvPr id="28" name="TextBox 28"/>
            <p:cNvSpPr txBox="1"/>
            <p:nvPr/>
          </p:nvSpPr>
          <p:spPr>
            <a:xfrm>
              <a:off x="63500" y="-60325"/>
              <a:ext cx="937189" cy="1083463"/>
            </a:xfrm>
            <a:prstGeom prst="rect">
              <a:avLst/>
            </a:prstGeom>
          </p:spPr>
          <p:txBody>
            <a:bodyPr lIns="50800" tIns="50800" rIns="50800" bIns="50800" rtlCol="0" anchor="ctr"/>
            <a:lstStyle/>
            <a:p>
              <a:pPr algn="ctr">
                <a:lnSpc>
                  <a:spcPts val="3780"/>
                </a:lnSpc>
              </a:pPr>
              <a:endParaRPr/>
            </a:p>
          </p:txBody>
        </p:sp>
      </p:grpSp>
      <p:grpSp>
        <p:nvGrpSpPr>
          <p:cNvPr id="29" name="Group 29"/>
          <p:cNvGrpSpPr/>
          <p:nvPr/>
        </p:nvGrpSpPr>
        <p:grpSpPr>
          <a:xfrm rot="5400000">
            <a:off x="13962447" y="3427599"/>
            <a:ext cx="1896411" cy="1936416"/>
            <a:chOff x="0" y="0"/>
            <a:chExt cx="1064189" cy="1086638"/>
          </a:xfrm>
        </p:grpSpPr>
        <p:sp>
          <p:nvSpPr>
            <p:cNvPr id="30" name="Freeform 30"/>
            <p:cNvSpPr/>
            <p:nvPr/>
          </p:nvSpPr>
          <p:spPr>
            <a:xfrm>
              <a:off x="0" y="0"/>
              <a:ext cx="1064189" cy="1086638"/>
            </a:xfrm>
            <a:custGeom>
              <a:avLst/>
              <a:gdLst/>
              <a:ahLst/>
              <a:cxnLst/>
              <a:rect l="l" t="t" r="r" b="b"/>
              <a:pathLst>
                <a:path w="1064189" h="1086638">
                  <a:moveTo>
                    <a:pt x="826064" y="0"/>
                  </a:moveTo>
                  <a:lnTo>
                    <a:pt x="1064189" y="238125"/>
                  </a:lnTo>
                  <a:lnTo>
                    <a:pt x="1064189" y="848513"/>
                  </a:lnTo>
                  <a:lnTo>
                    <a:pt x="826064" y="1086638"/>
                  </a:lnTo>
                  <a:lnTo>
                    <a:pt x="238125" y="1086638"/>
                  </a:lnTo>
                  <a:lnTo>
                    <a:pt x="0" y="848513"/>
                  </a:lnTo>
                  <a:lnTo>
                    <a:pt x="0" y="238125"/>
                  </a:lnTo>
                  <a:lnTo>
                    <a:pt x="238125" y="0"/>
                  </a:lnTo>
                  <a:lnTo>
                    <a:pt x="826064" y="0"/>
                  </a:lnTo>
                  <a:close/>
                </a:path>
              </a:pathLst>
            </a:custGeom>
            <a:solidFill>
              <a:srgbClr val="03459D"/>
            </a:solidFill>
          </p:spPr>
        </p:sp>
        <p:sp>
          <p:nvSpPr>
            <p:cNvPr id="31" name="TextBox 31"/>
            <p:cNvSpPr txBox="1"/>
            <p:nvPr/>
          </p:nvSpPr>
          <p:spPr>
            <a:xfrm>
              <a:off x="63500" y="-60325"/>
              <a:ext cx="937189" cy="1083463"/>
            </a:xfrm>
            <a:prstGeom prst="rect">
              <a:avLst/>
            </a:prstGeom>
          </p:spPr>
          <p:txBody>
            <a:bodyPr lIns="50800" tIns="50800" rIns="50800" bIns="50800" rtlCol="0" anchor="ctr"/>
            <a:lstStyle/>
            <a:p>
              <a:pPr algn="ctr">
                <a:lnSpc>
                  <a:spcPts val="3780"/>
                </a:lnSpc>
              </a:pPr>
              <a:endParaRPr/>
            </a:p>
          </p:txBody>
        </p:sp>
      </p:grpSp>
      <p:sp>
        <p:nvSpPr>
          <p:cNvPr id="32" name="TextBox 32"/>
          <p:cNvSpPr txBox="1"/>
          <p:nvPr/>
        </p:nvSpPr>
        <p:spPr>
          <a:xfrm>
            <a:off x="3410683" y="3887031"/>
            <a:ext cx="10284111" cy="1987549"/>
          </a:xfrm>
          <a:prstGeom prst="rect">
            <a:avLst/>
          </a:prstGeom>
        </p:spPr>
        <p:txBody>
          <a:bodyPr lIns="0" tIns="0" rIns="0" bIns="0" rtlCol="0" anchor="t">
            <a:spAutoFit/>
          </a:bodyPr>
          <a:lstStyle/>
          <a:p>
            <a:pPr algn="ctr">
              <a:lnSpc>
                <a:spcPts val="15400"/>
              </a:lnSpc>
            </a:pPr>
            <a:r>
              <a:rPr lang="en-US" sz="11000">
                <a:solidFill>
                  <a:srgbClr val="FFFFFF"/>
                </a:solidFill>
                <a:latin typeface="Poppins"/>
                <a:ea typeface="Poppins"/>
                <a:cs typeface="Poppins"/>
                <a:sym typeface="Poppins"/>
              </a:rPr>
              <a:t>Thank You</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4"/>
          <p:cNvGrpSpPr/>
          <p:nvPr/>
        </p:nvGrpSpPr>
        <p:grpSpPr>
          <a:xfrm rot="5400000">
            <a:off x="2880807" y="-5234493"/>
            <a:ext cx="2315586" cy="10210800"/>
            <a:chOff x="0" y="0"/>
            <a:chExt cx="583389" cy="2572509"/>
          </a:xfrm>
        </p:grpSpPr>
        <p:sp>
          <p:nvSpPr>
            <p:cNvPr id="5" name="Freeform 5"/>
            <p:cNvSpPr/>
            <p:nvPr/>
          </p:nvSpPr>
          <p:spPr>
            <a:xfrm>
              <a:off x="0" y="0"/>
              <a:ext cx="583389" cy="2572509"/>
            </a:xfrm>
            <a:custGeom>
              <a:avLst/>
              <a:gdLst/>
              <a:ahLst/>
              <a:cxnLst/>
              <a:rect l="l" t="t" r="r" b="b"/>
              <a:pathLst>
                <a:path w="583389" h="2572509">
                  <a:moveTo>
                    <a:pt x="345264" y="0"/>
                  </a:moveTo>
                  <a:lnTo>
                    <a:pt x="583389" y="238125"/>
                  </a:lnTo>
                  <a:lnTo>
                    <a:pt x="583389" y="2334384"/>
                  </a:lnTo>
                  <a:lnTo>
                    <a:pt x="345264" y="2572509"/>
                  </a:lnTo>
                  <a:lnTo>
                    <a:pt x="238125" y="2572509"/>
                  </a:lnTo>
                  <a:lnTo>
                    <a:pt x="0" y="2334384"/>
                  </a:lnTo>
                  <a:lnTo>
                    <a:pt x="0" y="238125"/>
                  </a:lnTo>
                  <a:lnTo>
                    <a:pt x="238125" y="0"/>
                  </a:lnTo>
                  <a:lnTo>
                    <a:pt x="345264" y="0"/>
                  </a:lnTo>
                  <a:close/>
                </a:path>
              </a:pathLst>
            </a:custGeom>
            <a:solidFill>
              <a:srgbClr val="002C66"/>
            </a:solidFill>
          </p:spPr>
        </p:sp>
        <p:sp>
          <p:nvSpPr>
            <p:cNvPr id="6" name="TextBox 6"/>
            <p:cNvSpPr txBox="1"/>
            <p:nvPr/>
          </p:nvSpPr>
          <p:spPr>
            <a:xfrm>
              <a:off x="63500" y="-60325"/>
              <a:ext cx="456389" cy="2569334"/>
            </a:xfrm>
            <a:prstGeom prst="rect">
              <a:avLst/>
            </a:prstGeom>
          </p:spPr>
          <p:txBody>
            <a:bodyPr lIns="50800" tIns="50800" rIns="50800" bIns="50800" rtlCol="0" anchor="ctr"/>
            <a:lstStyle/>
            <a:p>
              <a:pPr algn="ctr">
                <a:lnSpc>
                  <a:spcPts val="3780"/>
                </a:lnSpc>
              </a:pPr>
              <a:endParaRPr/>
            </a:p>
          </p:txBody>
        </p:sp>
      </p:grpSp>
      <p:grpSp>
        <p:nvGrpSpPr>
          <p:cNvPr id="7" name="Group 7"/>
          <p:cNvGrpSpPr/>
          <p:nvPr/>
        </p:nvGrpSpPr>
        <p:grpSpPr>
          <a:xfrm rot="-5400000">
            <a:off x="14838333" y="6490576"/>
            <a:ext cx="2315586" cy="7946284"/>
            <a:chOff x="0" y="0"/>
            <a:chExt cx="583389" cy="2001987"/>
          </a:xfrm>
        </p:grpSpPr>
        <p:sp>
          <p:nvSpPr>
            <p:cNvPr id="8" name="Freeform 8"/>
            <p:cNvSpPr/>
            <p:nvPr/>
          </p:nvSpPr>
          <p:spPr>
            <a:xfrm>
              <a:off x="0" y="0"/>
              <a:ext cx="583389" cy="2001987"/>
            </a:xfrm>
            <a:custGeom>
              <a:avLst/>
              <a:gdLst/>
              <a:ahLst/>
              <a:cxnLst/>
              <a:rect l="l" t="t" r="r" b="b"/>
              <a:pathLst>
                <a:path w="583389" h="2001987">
                  <a:moveTo>
                    <a:pt x="345264" y="0"/>
                  </a:moveTo>
                  <a:lnTo>
                    <a:pt x="583389" y="238125"/>
                  </a:lnTo>
                  <a:lnTo>
                    <a:pt x="583389" y="1763862"/>
                  </a:lnTo>
                  <a:lnTo>
                    <a:pt x="345264" y="2001987"/>
                  </a:lnTo>
                  <a:lnTo>
                    <a:pt x="238125" y="2001987"/>
                  </a:lnTo>
                  <a:lnTo>
                    <a:pt x="0" y="1763862"/>
                  </a:lnTo>
                  <a:lnTo>
                    <a:pt x="0" y="238125"/>
                  </a:lnTo>
                  <a:lnTo>
                    <a:pt x="238125" y="0"/>
                  </a:lnTo>
                  <a:lnTo>
                    <a:pt x="345264" y="0"/>
                  </a:lnTo>
                  <a:close/>
                </a:path>
              </a:pathLst>
            </a:custGeom>
            <a:solidFill>
              <a:srgbClr val="002C66"/>
            </a:solidFill>
          </p:spPr>
        </p:sp>
        <p:sp>
          <p:nvSpPr>
            <p:cNvPr id="9" name="TextBox 9"/>
            <p:cNvSpPr txBox="1"/>
            <p:nvPr/>
          </p:nvSpPr>
          <p:spPr>
            <a:xfrm>
              <a:off x="63500" y="-60325"/>
              <a:ext cx="456389" cy="1998812"/>
            </a:xfrm>
            <a:prstGeom prst="rect">
              <a:avLst/>
            </a:prstGeom>
          </p:spPr>
          <p:txBody>
            <a:bodyPr lIns="50800" tIns="50800" rIns="50800" bIns="50800" rtlCol="0" anchor="ctr"/>
            <a:lstStyle/>
            <a:p>
              <a:pPr algn="ctr">
                <a:lnSpc>
                  <a:spcPts val="3780"/>
                </a:lnSpc>
              </a:pPr>
              <a:endParaRPr/>
            </a:p>
          </p:txBody>
        </p:sp>
      </p:grpSp>
      <p:grpSp>
        <p:nvGrpSpPr>
          <p:cNvPr id="10" name="Group 10"/>
          <p:cNvGrpSpPr/>
          <p:nvPr/>
        </p:nvGrpSpPr>
        <p:grpSpPr>
          <a:xfrm rot="5400000">
            <a:off x="7690932" y="-5282118"/>
            <a:ext cx="2315586" cy="9544050"/>
            <a:chOff x="0" y="0"/>
            <a:chExt cx="583389" cy="2404528"/>
          </a:xfrm>
        </p:grpSpPr>
        <p:sp>
          <p:nvSpPr>
            <p:cNvPr id="11" name="Freeform 11"/>
            <p:cNvSpPr/>
            <p:nvPr/>
          </p:nvSpPr>
          <p:spPr>
            <a:xfrm>
              <a:off x="0" y="0"/>
              <a:ext cx="583389" cy="2404528"/>
            </a:xfrm>
            <a:custGeom>
              <a:avLst/>
              <a:gdLst/>
              <a:ahLst/>
              <a:cxnLst/>
              <a:rect l="l" t="t" r="r" b="b"/>
              <a:pathLst>
                <a:path w="583389" h="2404528">
                  <a:moveTo>
                    <a:pt x="345264" y="0"/>
                  </a:moveTo>
                  <a:lnTo>
                    <a:pt x="583389" y="238125"/>
                  </a:lnTo>
                  <a:lnTo>
                    <a:pt x="583389" y="2166403"/>
                  </a:lnTo>
                  <a:lnTo>
                    <a:pt x="345264" y="2404528"/>
                  </a:lnTo>
                  <a:lnTo>
                    <a:pt x="238125" y="2404528"/>
                  </a:lnTo>
                  <a:lnTo>
                    <a:pt x="0" y="2166403"/>
                  </a:lnTo>
                  <a:lnTo>
                    <a:pt x="0" y="238125"/>
                  </a:lnTo>
                  <a:lnTo>
                    <a:pt x="238125" y="0"/>
                  </a:lnTo>
                  <a:lnTo>
                    <a:pt x="345264" y="0"/>
                  </a:lnTo>
                  <a:close/>
                </a:path>
              </a:pathLst>
            </a:custGeom>
            <a:solidFill>
              <a:srgbClr val="03459D"/>
            </a:solidFill>
          </p:spPr>
        </p:sp>
        <p:sp>
          <p:nvSpPr>
            <p:cNvPr id="12" name="TextBox 12"/>
            <p:cNvSpPr txBox="1"/>
            <p:nvPr/>
          </p:nvSpPr>
          <p:spPr>
            <a:xfrm>
              <a:off x="63500" y="-60325"/>
              <a:ext cx="456389" cy="2401353"/>
            </a:xfrm>
            <a:prstGeom prst="rect">
              <a:avLst/>
            </a:prstGeom>
          </p:spPr>
          <p:txBody>
            <a:bodyPr lIns="50800" tIns="50800" rIns="50800" bIns="50800" rtlCol="0" anchor="ctr"/>
            <a:lstStyle/>
            <a:p>
              <a:pPr algn="ctr">
                <a:lnSpc>
                  <a:spcPts val="3780"/>
                </a:lnSpc>
              </a:pPr>
              <a:endParaRPr/>
            </a:p>
          </p:txBody>
        </p:sp>
      </p:grpSp>
      <p:grpSp>
        <p:nvGrpSpPr>
          <p:cNvPr id="13" name="Group 13"/>
          <p:cNvGrpSpPr/>
          <p:nvPr/>
        </p:nvGrpSpPr>
        <p:grpSpPr>
          <a:xfrm rot="-5400000">
            <a:off x="9893641" y="7070384"/>
            <a:ext cx="2315586" cy="7548668"/>
            <a:chOff x="0" y="0"/>
            <a:chExt cx="583389" cy="1901811"/>
          </a:xfrm>
        </p:grpSpPr>
        <p:sp>
          <p:nvSpPr>
            <p:cNvPr id="14" name="Freeform 14"/>
            <p:cNvSpPr/>
            <p:nvPr/>
          </p:nvSpPr>
          <p:spPr>
            <a:xfrm>
              <a:off x="0" y="0"/>
              <a:ext cx="583389" cy="1901811"/>
            </a:xfrm>
            <a:custGeom>
              <a:avLst/>
              <a:gdLst/>
              <a:ahLst/>
              <a:cxnLst/>
              <a:rect l="l" t="t" r="r" b="b"/>
              <a:pathLst>
                <a:path w="583389" h="1901811">
                  <a:moveTo>
                    <a:pt x="345264" y="0"/>
                  </a:moveTo>
                  <a:lnTo>
                    <a:pt x="583389" y="238125"/>
                  </a:lnTo>
                  <a:lnTo>
                    <a:pt x="583389" y="1663686"/>
                  </a:lnTo>
                  <a:lnTo>
                    <a:pt x="345264" y="1901811"/>
                  </a:lnTo>
                  <a:lnTo>
                    <a:pt x="238125" y="1901811"/>
                  </a:lnTo>
                  <a:lnTo>
                    <a:pt x="0" y="1663686"/>
                  </a:lnTo>
                  <a:lnTo>
                    <a:pt x="0" y="238125"/>
                  </a:lnTo>
                  <a:lnTo>
                    <a:pt x="238125" y="0"/>
                  </a:lnTo>
                  <a:lnTo>
                    <a:pt x="345264" y="0"/>
                  </a:lnTo>
                  <a:close/>
                </a:path>
              </a:pathLst>
            </a:custGeom>
            <a:solidFill>
              <a:srgbClr val="03459D"/>
            </a:solidFill>
          </p:spPr>
        </p:sp>
        <p:sp>
          <p:nvSpPr>
            <p:cNvPr id="15" name="TextBox 15"/>
            <p:cNvSpPr txBox="1"/>
            <p:nvPr/>
          </p:nvSpPr>
          <p:spPr>
            <a:xfrm>
              <a:off x="63500" y="-60325"/>
              <a:ext cx="456389" cy="1898636"/>
            </a:xfrm>
            <a:prstGeom prst="rect">
              <a:avLst/>
            </a:prstGeom>
          </p:spPr>
          <p:txBody>
            <a:bodyPr lIns="50800" tIns="50800" rIns="50800" bIns="50800" rtlCol="0" anchor="ctr"/>
            <a:lstStyle/>
            <a:p>
              <a:pPr algn="ctr">
                <a:lnSpc>
                  <a:spcPts val="3780"/>
                </a:lnSpc>
              </a:pPr>
              <a:endParaRPr/>
            </a:p>
          </p:txBody>
        </p:sp>
      </p:grpSp>
      <p:grpSp>
        <p:nvGrpSpPr>
          <p:cNvPr id="16" name="Group 16"/>
          <p:cNvGrpSpPr/>
          <p:nvPr/>
        </p:nvGrpSpPr>
        <p:grpSpPr>
          <a:xfrm rot="5400000">
            <a:off x="-1038225" y="2424218"/>
            <a:ext cx="2198673" cy="857039"/>
            <a:chOff x="0" y="0"/>
            <a:chExt cx="1824533" cy="711200"/>
          </a:xfrm>
        </p:grpSpPr>
        <p:sp>
          <p:nvSpPr>
            <p:cNvPr id="17" name="Freeform 17"/>
            <p:cNvSpPr/>
            <p:nvPr/>
          </p:nvSpPr>
          <p:spPr>
            <a:xfrm>
              <a:off x="0" y="0"/>
              <a:ext cx="1824533" cy="711200"/>
            </a:xfrm>
            <a:custGeom>
              <a:avLst/>
              <a:gdLst/>
              <a:ahLst/>
              <a:cxnLst/>
              <a:rect l="l" t="t" r="r" b="b"/>
              <a:pathLst>
                <a:path w="1824533" h="711200">
                  <a:moveTo>
                    <a:pt x="912267" y="0"/>
                  </a:moveTo>
                  <a:lnTo>
                    <a:pt x="1824533" y="711200"/>
                  </a:lnTo>
                  <a:lnTo>
                    <a:pt x="0" y="711200"/>
                  </a:lnTo>
                  <a:lnTo>
                    <a:pt x="912267" y="0"/>
                  </a:lnTo>
                  <a:close/>
                </a:path>
              </a:pathLst>
            </a:custGeom>
            <a:solidFill>
              <a:srgbClr val="002C66"/>
            </a:solidFill>
          </p:spPr>
        </p:sp>
        <p:sp>
          <p:nvSpPr>
            <p:cNvPr id="18" name="TextBox 18"/>
            <p:cNvSpPr txBox="1"/>
            <p:nvPr/>
          </p:nvSpPr>
          <p:spPr>
            <a:xfrm>
              <a:off x="285083" y="206375"/>
              <a:ext cx="1254367" cy="454025"/>
            </a:xfrm>
            <a:prstGeom prst="rect">
              <a:avLst/>
            </a:prstGeom>
          </p:spPr>
          <p:txBody>
            <a:bodyPr lIns="50800" tIns="50800" rIns="50800" bIns="50800" rtlCol="0" anchor="ctr"/>
            <a:lstStyle/>
            <a:p>
              <a:pPr algn="ctr">
                <a:lnSpc>
                  <a:spcPts val="3780"/>
                </a:lnSpc>
              </a:pPr>
              <a:endParaRPr/>
            </a:p>
          </p:txBody>
        </p:sp>
      </p:grpSp>
      <p:sp>
        <p:nvSpPr>
          <p:cNvPr id="19" name="TextBox 19"/>
          <p:cNvSpPr txBox="1"/>
          <p:nvPr/>
        </p:nvSpPr>
        <p:spPr>
          <a:xfrm>
            <a:off x="1028700" y="2096301"/>
            <a:ext cx="7173354" cy="1449692"/>
          </a:xfrm>
          <a:prstGeom prst="rect">
            <a:avLst/>
          </a:prstGeom>
        </p:spPr>
        <p:txBody>
          <a:bodyPr lIns="0" tIns="0" rIns="0" bIns="0" rtlCol="0" anchor="t">
            <a:spAutoFit/>
          </a:bodyPr>
          <a:lstStyle/>
          <a:p>
            <a:pPr algn="l">
              <a:lnSpc>
                <a:spcPts val="11899"/>
              </a:lnSpc>
            </a:pPr>
            <a:r>
              <a:rPr lang="en-US" sz="8499" dirty="0">
                <a:solidFill>
                  <a:srgbClr val="002C66"/>
                </a:solidFill>
                <a:latin typeface="Poppins"/>
                <a:ea typeface="Poppins"/>
                <a:cs typeface="Poppins"/>
                <a:sym typeface="Poppins"/>
              </a:rPr>
              <a:t>Tools Used</a:t>
            </a:r>
          </a:p>
        </p:txBody>
      </p:sp>
      <p:sp>
        <p:nvSpPr>
          <p:cNvPr id="27" name="TextBox 20">
            <a:extLst>
              <a:ext uri="{FF2B5EF4-FFF2-40B4-BE49-F238E27FC236}">
                <a16:creationId xmlns:a16="http://schemas.microsoft.com/office/drawing/2014/main" id="{39423736-B965-88E9-A37A-A5BF6026E1AF}"/>
              </a:ext>
            </a:extLst>
          </p:cNvPr>
          <p:cNvSpPr txBox="1"/>
          <p:nvPr/>
        </p:nvSpPr>
        <p:spPr>
          <a:xfrm>
            <a:off x="1153910" y="8586125"/>
            <a:ext cx="3844631" cy="390300"/>
          </a:xfrm>
          <a:prstGeom prst="rect">
            <a:avLst/>
          </a:prstGeom>
        </p:spPr>
        <p:txBody>
          <a:bodyPr wrap="square" lIns="0" tIns="0" rIns="0" bIns="0" rtlCol="0" anchor="t">
            <a:spAutoFit/>
          </a:bodyPr>
          <a:lstStyle/>
          <a:p>
            <a:pPr algn="ctr">
              <a:lnSpc>
                <a:spcPts val="3219"/>
              </a:lnSpc>
            </a:pPr>
            <a:r>
              <a:rPr lang="en-US" sz="2299" spc="68" dirty="0">
                <a:solidFill>
                  <a:srgbClr val="000000"/>
                </a:solidFill>
                <a:latin typeface="Poppins"/>
                <a:ea typeface="Poppins"/>
                <a:cs typeface="Poppins"/>
                <a:sym typeface="Poppins"/>
              </a:rPr>
              <a:t>Data Generator</a:t>
            </a:r>
          </a:p>
        </p:txBody>
      </p:sp>
      <p:pic>
        <p:nvPicPr>
          <p:cNvPr id="29" name="Picture 28">
            <a:extLst>
              <a:ext uri="{FF2B5EF4-FFF2-40B4-BE49-F238E27FC236}">
                <a16:creationId xmlns:a16="http://schemas.microsoft.com/office/drawing/2014/main" id="{95BEBA22-B6C9-34F0-9256-04F7BF3753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10512" y="6994006"/>
            <a:ext cx="1243584" cy="1451942"/>
          </a:xfrm>
          <a:prstGeom prst="rect">
            <a:avLst/>
          </a:prstGeom>
        </p:spPr>
      </p:pic>
      <p:pic>
        <p:nvPicPr>
          <p:cNvPr id="31" name="Picture 30">
            <a:extLst>
              <a:ext uri="{FF2B5EF4-FFF2-40B4-BE49-F238E27FC236}">
                <a16:creationId xmlns:a16="http://schemas.microsoft.com/office/drawing/2014/main" id="{AA492CED-E60C-B610-87BB-3BD9D70EAC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56597" y="3923728"/>
            <a:ext cx="1239258" cy="1371713"/>
          </a:xfrm>
          <a:prstGeom prst="rect">
            <a:avLst/>
          </a:prstGeom>
        </p:spPr>
      </p:pic>
      <p:pic>
        <p:nvPicPr>
          <p:cNvPr id="33" name="Picture 32">
            <a:extLst>
              <a:ext uri="{FF2B5EF4-FFF2-40B4-BE49-F238E27FC236}">
                <a16:creationId xmlns:a16="http://schemas.microsoft.com/office/drawing/2014/main" id="{D494BDE4-262D-E00A-2868-B33ACF00CA4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52139" y="7002730"/>
            <a:ext cx="1243584" cy="1243584"/>
          </a:xfrm>
          <a:prstGeom prst="rect">
            <a:avLst/>
          </a:prstGeom>
        </p:spPr>
      </p:pic>
      <p:pic>
        <p:nvPicPr>
          <p:cNvPr id="35" name="Picture 34">
            <a:extLst>
              <a:ext uri="{FF2B5EF4-FFF2-40B4-BE49-F238E27FC236}">
                <a16:creationId xmlns:a16="http://schemas.microsoft.com/office/drawing/2014/main" id="{F7418433-87A7-EA58-E68C-0111AE81C4C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57054" y="3923728"/>
            <a:ext cx="1243584" cy="1243584"/>
          </a:xfrm>
          <a:prstGeom prst="rect">
            <a:avLst/>
          </a:prstGeom>
        </p:spPr>
      </p:pic>
      <p:sp>
        <p:nvSpPr>
          <p:cNvPr id="36" name="TextBox 20">
            <a:extLst>
              <a:ext uri="{FF2B5EF4-FFF2-40B4-BE49-F238E27FC236}">
                <a16:creationId xmlns:a16="http://schemas.microsoft.com/office/drawing/2014/main" id="{9341748A-57C4-78D6-26D8-CE5EB76FF274}"/>
              </a:ext>
            </a:extLst>
          </p:cNvPr>
          <p:cNvSpPr txBox="1"/>
          <p:nvPr/>
        </p:nvSpPr>
        <p:spPr>
          <a:xfrm>
            <a:off x="5524523" y="5204405"/>
            <a:ext cx="3844631" cy="800668"/>
          </a:xfrm>
          <a:prstGeom prst="rect">
            <a:avLst/>
          </a:prstGeom>
        </p:spPr>
        <p:txBody>
          <a:bodyPr wrap="square" lIns="0" tIns="0" rIns="0" bIns="0" rtlCol="0" anchor="t">
            <a:spAutoFit/>
          </a:bodyPr>
          <a:lstStyle/>
          <a:p>
            <a:pPr algn="ctr">
              <a:lnSpc>
                <a:spcPts val="3219"/>
              </a:lnSpc>
            </a:pPr>
            <a:r>
              <a:rPr lang="en-US" sz="2299" spc="68" dirty="0">
                <a:solidFill>
                  <a:srgbClr val="000000"/>
                </a:solidFill>
                <a:latin typeface="Poppins"/>
                <a:ea typeface="Poppins"/>
                <a:cs typeface="Poppins"/>
                <a:sym typeface="Poppins"/>
              </a:rPr>
              <a:t>Design and Build Enter Active Dashboards</a:t>
            </a:r>
          </a:p>
        </p:txBody>
      </p:sp>
      <p:sp>
        <p:nvSpPr>
          <p:cNvPr id="37" name="TextBox 20">
            <a:extLst>
              <a:ext uri="{FF2B5EF4-FFF2-40B4-BE49-F238E27FC236}">
                <a16:creationId xmlns:a16="http://schemas.microsoft.com/office/drawing/2014/main" id="{0FE441AC-036A-D645-91DA-CE8219938FDC}"/>
              </a:ext>
            </a:extLst>
          </p:cNvPr>
          <p:cNvSpPr txBox="1"/>
          <p:nvPr/>
        </p:nvSpPr>
        <p:spPr>
          <a:xfrm>
            <a:off x="5609988" y="8550114"/>
            <a:ext cx="3844631" cy="390300"/>
          </a:xfrm>
          <a:prstGeom prst="rect">
            <a:avLst/>
          </a:prstGeom>
        </p:spPr>
        <p:txBody>
          <a:bodyPr wrap="square" lIns="0" tIns="0" rIns="0" bIns="0" rtlCol="0" anchor="t">
            <a:spAutoFit/>
          </a:bodyPr>
          <a:lstStyle/>
          <a:p>
            <a:pPr algn="ctr">
              <a:lnSpc>
                <a:spcPts val="3219"/>
              </a:lnSpc>
            </a:pPr>
            <a:r>
              <a:rPr lang="en-US" sz="2299" spc="68" dirty="0">
                <a:solidFill>
                  <a:srgbClr val="000000"/>
                </a:solidFill>
                <a:latin typeface="Poppins"/>
                <a:ea typeface="Poppins"/>
                <a:cs typeface="Poppins"/>
                <a:sym typeface="Poppins"/>
              </a:rPr>
              <a:t>For Documentation </a:t>
            </a:r>
          </a:p>
        </p:txBody>
      </p:sp>
      <p:sp>
        <p:nvSpPr>
          <p:cNvPr id="38" name="TextBox 20">
            <a:extLst>
              <a:ext uri="{FF2B5EF4-FFF2-40B4-BE49-F238E27FC236}">
                <a16:creationId xmlns:a16="http://schemas.microsoft.com/office/drawing/2014/main" id="{13D7A9E2-F47C-136F-DDA6-6B6ADC3E8655}"/>
              </a:ext>
            </a:extLst>
          </p:cNvPr>
          <p:cNvSpPr txBox="1"/>
          <p:nvPr/>
        </p:nvSpPr>
        <p:spPr>
          <a:xfrm>
            <a:off x="9861226" y="8500393"/>
            <a:ext cx="3844631" cy="390300"/>
          </a:xfrm>
          <a:prstGeom prst="rect">
            <a:avLst/>
          </a:prstGeom>
        </p:spPr>
        <p:txBody>
          <a:bodyPr wrap="square" lIns="0" tIns="0" rIns="0" bIns="0" rtlCol="0" anchor="t">
            <a:spAutoFit/>
          </a:bodyPr>
          <a:lstStyle/>
          <a:p>
            <a:pPr algn="ctr">
              <a:lnSpc>
                <a:spcPts val="3219"/>
              </a:lnSpc>
            </a:pPr>
            <a:r>
              <a:rPr lang="en-US" sz="2299" spc="68" dirty="0">
                <a:solidFill>
                  <a:srgbClr val="000000"/>
                </a:solidFill>
                <a:latin typeface="Poppins"/>
                <a:ea typeface="Poppins"/>
                <a:cs typeface="Poppins"/>
                <a:sym typeface="Poppins"/>
              </a:rPr>
              <a:t>Meeting Team</a:t>
            </a:r>
          </a:p>
        </p:txBody>
      </p:sp>
      <p:sp>
        <p:nvSpPr>
          <p:cNvPr id="39" name="TextBox 20">
            <a:extLst>
              <a:ext uri="{FF2B5EF4-FFF2-40B4-BE49-F238E27FC236}">
                <a16:creationId xmlns:a16="http://schemas.microsoft.com/office/drawing/2014/main" id="{897DBC90-C404-A66F-6210-FEB7D1106956}"/>
              </a:ext>
            </a:extLst>
          </p:cNvPr>
          <p:cNvSpPr txBox="1"/>
          <p:nvPr/>
        </p:nvSpPr>
        <p:spPr>
          <a:xfrm>
            <a:off x="1197345" y="5193872"/>
            <a:ext cx="3844631" cy="800668"/>
          </a:xfrm>
          <a:prstGeom prst="rect">
            <a:avLst/>
          </a:prstGeom>
        </p:spPr>
        <p:txBody>
          <a:bodyPr wrap="square" lIns="0" tIns="0" rIns="0" bIns="0" rtlCol="0" anchor="t">
            <a:spAutoFit/>
          </a:bodyPr>
          <a:lstStyle/>
          <a:p>
            <a:pPr algn="ctr">
              <a:lnSpc>
                <a:spcPts val="3219"/>
              </a:lnSpc>
            </a:pPr>
            <a:r>
              <a:rPr lang="en-US" sz="2299" spc="68" dirty="0">
                <a:solidFill>
                  <a:srgbClr val="000000"/>
                </a:solidFill>
                <a:latin typeface="Poppins"/>
                <a:ea typeface="Poppins"/>
                <a:cs typeface="Poppins"/>
                <a:sym typeface="Poppins"/>
              </a:rPr>
              <a:t>Integrate Data (SSIS) </a:t>
            </a:r>
          </a:p>
          <a:p>
            <a:pPr algn="ctr">
              <a:lnSpc>
                <a:spcPts val="3219"/>
              </a:lnSpc>
            </a:pPr>
            <a:r>
              <a:rPr lang="en-US" sz="2299" spc="68" dirty="0">
                <a:solidFill>
                  <a:srgbClr val="000000"/>
                </a:solidFill>
                <a:latin typeface="Poppins"/>
                <a:ea typeface="Poppins"/>
                <a:cs typeface="Poppins"/>
                <a:sym typeface="Poppins"/>
              </a:rPr>
              <a:t>Create Reports (SSRS)</a:t>
            </a:r>
          </a:p>
        </p:txBody>
      </p:sp>
      <p:pic>
        <p:nvPicPr>
          <p:cNvPr id="41" name="Picture 40">
            <a:extLst>
              <a:ext uri="{FF2B5EF4-FFF2-40B4-BE49-F238E27FC236}">
                <a16:creationId xmlns:a16="http://schemas.microsoft.com/office/drawing/2014/main" id="{77932BE5-A107-8AAC-A803-6C4378297AB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156903" y="3812943"/>
            <a:ext cx="1243584" cy="1268128"/>
          </a:xfrm>
          <a:prstGeom prst="rect">
            <a:avLst/>
          </a:prstGeom>
        </p:spPr>
      </p:pic>
      <p:sp>
        <p:nvSpPr>
          <p:cNvPr id="42" name="TextBox 20">
            <a:extLst>
              <a:ext uri="{FF2B5EF4-FFF2-40B4-BE49-F238E27FC236}">
                <a16:creationId xmlns:a16="http://schemas.microsoft.com/office/drawing/2014/main" id="{BDE02020-B20E-EA64-DA3B-3675C9882CA3}"/>
              </a:ext>
            </a:extLst>
          </p:cNvPr>
          <p:cNvSpPr txBox="1"/>
          <p:nvPr/>
        </p:nvSpPr>
        <p:spPr>
          <a:xfrm>
            <a:off x="9673932" y="5167312"/>
            <a:ext cx="3844631" cy="1211037"/>
          </a:xfrm>
          <a:prstGeom prst="rect">
            <a:avLst/>
          </a:prstGeom>
        </p:spPr>
        <p:txBody>
          <a:bodyPr wrap="square" lIns="0" tIns="0" rIns="0" bIns="0" rtlCol="0" anchor="t">
            <a:spAutoFit/>
          </a:bodyPr>
          <a:lstStyle/>
          <a:p>
            <a:pPr algn="ctr">
              <a:lnSpc>
                <a:spcPts val="3219"/>
              </a:lnSpc>
            </a:pPr>
            <a:r>
              <a:rPr lang="en-US" sz="2299" spc="68" dirty="0">
                <a:solidFill>
                  <a:srgbClr val="000000"/>
                </a:solidFill>
                <a:latin typeface="Poppins"/>
                <a:ea typeface="Poppins"/>
                <a:cs typeface="Poppins"/>
                <a:sym typeface="Poppins"/>
              </a:rPr>
              <a:t>Design and Build Database &amp; Data Warehouse </a:t>
            </a:r>
          </a:p>
        </p:txBody>
      </p:sp>
      <p:pic>
        <p:nvPicPr>
          <p:cNvPr id="45" name="Picture 44">
            <a:extLst>
              <a:ext uri="{FF2B5EF4-FFF2-40B4-BE49-F238E27FC236}">
                <a16:creationId xmlns:a16="http://schemas.microsoft.com/office/drawing/2014/main" id="{23B7AB98-81C9-6365-6F3A-C19BDBB2996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374334" y="3923728"/>
            <a:ext cx="1243584" cy="1243584"/>
          </a:xfrm>
          <a:prstGeom prst="rect">
            <a:avLst/>
          </a:prstGeom>
        </p:spPr>
      </p:pic>
      <p:sp>
        <p:nvSpPr>
          <p:cNvPr id="46" name="TextBox 20">
            <a:extLst>
              <a:ext uri="{FF2B5EF4-FFF2-40B4-BE49-F238E27FC236}">
                <a16:creationId xmlns:a16="http://schemas.microsoft.com/office/drawing/2014/main" id="{6E1AE58E-C18C-E1BE-86F3-15CF6C3AE150}"/>
              </a:ext>
            </a:extLst>
          </p:cNvPr>
          <p:cNvSpPr txBox="1"/>
          <p:nvPr/>
        </p:nvSpPr>
        <p:spPr>
          <a:xfrm>
            <a:off x="14073810" y="5174363"/>
            <a:ext cx="3844631" cy="1211037"/>
          </a:xfrm>
          <a:prstGeom prst="rect">
            <a:avLst/>
          </a:prstGeom>
        </p:spPr>
        <p:txBody>
          <a:bodyPr wrap="square" lIns="0" tIns="0" rIns="0" bIns="0" rtlCol="0" anchor="t">
            <a:spAutoFit/>
          </a:bodyPr>
          <a:lstStyle/>
          <a:p>
            <a:pPr algn="ctr">
              <a:lnSpc>
                <a:spcPts val="3219"/>
              </a:lnSpc>
            </a:pPr>
            <a:r>
              <a:rPr lang="en-US" sz="2299" spc="68" dirty="0">
                <a:solidFill>
                  <a:srgbClr val="000000"/>
                </a:solidFill>
                <a:latin typeface="Poppins"/>
                <a:ea typeface="Poppins"/>
                <a:cs typeface="Poppins"/>
                <a:sym typeface="Poppins"/>
              </a:rPr>
              <a:t>Design Entity Relationship Diagram &amp; Mapping</a:t>
            </a:r>
          </a:p>
        </p:txBody>
      </p:sp>
      <p:pic>
        <p:nvPicPr>
          <p:cNvPr id="48" name="Picture 47">
            <a:extLst>
              <a:ext uri="{FF2B5EF4-FFF2-40B4-BE49-F238E27FC236}">
                <a16:creationId xmlns:a16="http://schemas.microsoft.com/office/drawing/2014/main" id="{133824CE-A91A-7155-0698-6F94264434F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002720" y="7264684"/>
            <a:ext cx="2205577" cy="1005840"/>
          </a:xfrm>
          <a:prstGeom prst="rect">
            <a:avLst/>
          </a:prstGeom>
        </p:spPr>
      </p:pic>
      <p:pic>
        <p:nvPicPr>
          <p:cNvPr id="50" name="Picture 49">
            <a:extLst>
              <a:ext uri="{FF2B5EF4-FFF2-40B4-BE49-F238E27FC236}">
                <a16:creationId xmlns:a16="http://schemas.microsoft.com/office/drawing/2014/main" id="{1B725DA9-4D1E-11C9-770F-E4FA2EB95B7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5364809" y="7145812"/>
            <a:ext cx="1243584" cy="1243584"/>
          </a:xfrm>
          <a:prstGeom prst="rect">
            <a:avLst/>
          </a:prstGeom>
        </p:spPr>
      </p:pic>
      <p:sp>
        <p:nvSpPr>
          <p:cNvPr id="51" name="TextBox 20">
            <a:extLst>
              <a:ext uri="{FF2B5EF4-FFF2-40B4-BE49-F238E27FC236}">
                <a16:creationId xmlns:a16="http://schemas.microsoft.com/office/drawing/2014/main" id="{679C5456-D3FA-273C-3AEE-B993AF81FE4C}"/>
              </a:ext>
            </a:extLst>
          </p:cNvPr>
          <p:cNvSpPr txBox="1"/>
          <p:nvPr/>
        </p:nvSpPr>
        <p:spPr>
          <a:xfrm>
            <a:off x="14064285" y="8430998"/>
            <a:ext cx="3844631" cy="390300"/>
          </a:xfrm>
          <a:prstGeom prst="rect">
            <a:avLst/>
          </a:prstGeom>
        </p:spPr>
        <p:txBody>
          <a:bodyPr wrap="square" lIns="0" tIns="0" rIns="0" bIns="0" rtlCol="0" anchor="t">
            <a:spAutoFit/>
          </a:bodyPr>
          <a:lstStyle/>
          <a:p>
            <a:pPr algn="ctr">
              <a:lnSpc>
                <a:spcPts val="3219"/>
              </a:lnSpc>
            </a:pPr>
            <a:r>
              <a:rPr lang="en-US" sz="2299" spc="68" dirty="0">
                <a:solidFill>
                  <a:srgbClr val="000000"/>
                </a:solidFill>
                <a:latin typeface="Poppins"/>
                <a:ea typeface="Poppins"/>
                <a:cs typeface="Poppins"/>
                <a:sym typeface="Poppins"/>
              </a:rPr>
              <a:t>Agile Methodology </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255C8C"/>
        </a:solidFill>
        <a:effectLst/>
      </p:bgPr>
    </p:bg>
    <p:spTree>
      <p:nvGrpSpPr>
        <p:cNvPr id="1" name=""/>
        <p:cNvGrpSpPr/>
        <p:nvPr/>
      </p:nvGrpSpPr>
      <p:grpSpPr>
        <a:xfrm>
          <a:off x="0" y="0"/>
          <a:ext cx="0" cy="0"/>
          <a:chOff x="0" y="0"/>
          <a:chExt cx="0" cy="0"/>
        </a:xfrm>
      </p:grpSpPr>
      <p:grpSp>
        <p:nvGrpSpPr>
          <p:cNvPr id="2" name="Group 2"/>
          <p:cNvGrpSpPr/>
          <p:nvPr/>
        </p:nvGrpSpPr>
        <p:grpSpPr>
          <a:xfrm>
            <a:off x="-949225" y="0"/>
            <a:ext cx="6662939" cy="762000"/>
            <a:chOff x="0" y="0"/>
            <a:chExt cx="1754848" cy="200691"/>
          </a:xfrm>
        </p:grpSpPr>
        <p:sp>
          <p:nvSpPr>
            <p:cNvPr id="3" name="Freeform 3"/>
            <p:cNvSpPr/>
            <p:nvPr/>
          </p:nvSpPr>
          <p:spPr>
            <a:xfrm>
              <a:off x="0" y="0"/>
              <a:ext cx="1754848" cy="200691"/>
            </a:xfrm>
            <a:custGeom>
              <a:avLst/>
              <a:gdLst/>
              <a:ahLst/>
              <a:cxnLst/>
              <a:rect l="l" t="t" r="r" b="b"/>
              <a:pathLst>
                <a:path w="1754848" h="200691">
                  <a:moveTo>
                    <a:pt x="203200" y="0"/>
                  </a:moveTo>
                  <a:lnTo>
                    <a:pt x="1754848" y="0"/>
                  </a:lnTo>
                  <a:lnTo>
                    <a:pt x="1551648" y="200691"/>
                  </a:lnTo>
                  <a:lnTo>
                    <a:pt x="0" y="200691"/>
                  </a:lnTo>
                  <a:lnTo>
                    <a:pt x="203200" y="0"/>
                  </a:lnTo>
                  <a:close/>
                </a:path>
              </a:pathLst>
            </a:custGeom>
            <a:solidFill>
              <a:srgbClr val="FFFFFF"/>
            </a:solidFill>
          </p:spPr>
        </p:sp>
        <p:sp>
          <p:nvSpPr>
            <p:cNvPr id="4" name="TextBox 4"/>
            <p:cNvSpPr txBox="1"/>
            <p:nvPr/>
          </p:nvSpPr>
          <p:spPr>
            <a:xfrm>
              <a:off x="101600" y="-47625"/>
              <a:ext cx="1551648" cy="248316"/>
            </a:xfrm>
            <a:prstGeom prst="rect">
              <a:avLst/>
            </a:prstGeom>
          </p:spPr>
          <p:txBody>
            <a:bodyPr lIns="50800" tIns="50800" rIns="50800" bIns="50800" rtlCol="0" anchor="ctr"/>
            <a:lstStyle/>
            <a:p>
              <a:pPr algn="ctr">
                <a:lnSpc>
                  <a:spcPts val="2940"/>
                </a:lnSpc>
              </a:pPr>
              <a:endParaRPr/>
            </a:p>
          </p:txBody>
        </p:sp>
      </p:grpSp>
      <p:grpSp>
        <p:nvGrpSpPr>
          <p:cNvPr id="5" name="Group 5"/>
          <p:cNvGrpSpPr/>
          <p:nvPr/>
        </p:nvGrpSpPr>
        <p:grpSpPr>
          <a:xfrm rot="-10800000">
            <a:off x="12574287" y="9525000"/>
            <a:ext cx="6662939" cy="762000"/>
            <a:chOff x="0" y="0"/>
            <a:chExt cx="1754848" cy="200691"/>
          </a:xfrm>
        </p:grpSpPr>
        <p:sp>
          <p:nvSpPr>
            <p:cNvPr id="6" name="Freeform 6"/>
            <p:cNvSpPr/>
            <p:nvPr/>
          </p:nvSpPr>
          <p:spPr>
            <a:xfrm>
              <a:off x="0" y="0"/>
              <a:ext cx="1754848" cy="200691"/>
            </a:xfrm>
            <a:custGeom>
              <a:avLst/>
              <a:gdLst/>
              <a:ahLst/>
              <a:cxnLst/>
              <a:rect l="l" t="t" r="r" b="b"/>
              <a:pathLst>
                <a:path w="1754848" h="200691">
                  <a:moveTo>
                    <a:pt x="203200" y="0"/>
                  </a:moveTo>
                  <a:lnTo>
                    <a:pt x="1754848" y="0"/>
                  </a:lnTo>
                  <a:lnTo>
                    <a:pt x="1551648" y="200691"/>
                  </a:lnTo>
                  <a:lnTo>
                    <a:pt x="0" y="200691"/>
                  </a:lnTo>
                  <a:lnTo>
                    <a:pt x="203200" y="0"/>
                  </a:lnTo>
                  <a:close/>
                </a:path>
              </a:pathLst>
            </a:custGeom>
            <a:solidFill>
              <a:srgbClr val="FFFFFF"/>
            </a:solidFill>
          </p:spPr>
        </p:sp>
        <p:sp>
          <p:nvSpPr>
            <p:cNvPr id="7" name="TextBox 7"/>
            <p:cNvSpPr txBox="1"/>
            <p:nvPr/>
          </p:nvSpPr>
          <p:spPr>
            <a:xfrm>
              <a:off x="101600" y="-47625"/>
              <a:ext cx="1551648" cy="248316"/>
            </a:xfrm>
            <a:prstGeom prst="rect">
              <a:avLst/>
            </a:prstGeom>
          </p:spPr>
          <p:txBody>
            <a:bodyPr lIns="50800" tIns="50800" rIns="50800" bIns="50800" rtlCol="0" anchor="ctr"/>
            <a:lstStyle/>
            <a:p>
              <a:pPr algn="ctr">
                <a:lnSpc>
                  <a:spcPts val="2940"/>
                </a:lnSpc>
              </a:pPr>
              <a:endParaRPr/>
            </a:p>
          </p:txBody>
        </p:sp>
      </p:grpSp>
      <p:grpSp>
        <p:nvGrpSpPr>
          <p:cNvPr id="9" name="Group 9"/>
          <p:cNvGrpSpPr/>
          <p:nvPr/>
        </p:nvGrpSpPr>
        <p:grpSpPr>
          <a:xfrm>
            <a:off x="1697320" y="3886834"/>
            <a:ext cx="3387429" cy="4359851"/>
            <a:chOff x="0" y="0"/>
            <a:chExt cx="892162" cy="1148273"/>
          </a:xfrm>
        </p:grpSpPr>
        <p:sp>
          <p:nvSpPr>
            <p:cNvPr id="10" name="Freeform 10"/>
            <p:cNvSpPr/>
            <p:nvPr/>
          </p:nvSpPr>
          <p:spPr>
            <a:xfrm>
              <a:off x="0" y="0"/>
              <a:ext cx="892162" cy="1148274"/>
            </a:xfrm>
            <a:custGeom>
              <a:avLst/>
              <a:gdLst/>
              <a:ahLst/>
              <a:cxnLst/>
              <a:rect l="l" t="t" r="r" b="b"/>
              <a:pathLst>
                <a:path w="892162" h="1148274">
                  <a:moveTo>
                    <a:pt x="25140" y="0"/>
                  </a:moveTo>
                  <a:lnTo>
                    <a:pt x="867022" y="0"/>
                  </a:lnTo>
                  <a:cubicBezTo>
                    <a:pt x="880907" y="0"/>
                    <a:pt x="892162" y="11256"/>
                    <a:pt x="892162" y="25140"/>
                  </a:cubicBezTo>
                  <a:lnTo>
                    <a:pt x="892162" y="1123133"/>
                  </a:lnTo>
                  <a:cubicBezTo>
                    <a:pt x="892162" y="1137018"/>
                    <a:pt x="880907" y="1148274"/>
                    <a:pt x="867022" y="1148274"/>
                  </a:cubicBezTo>
                  <a:lnTo>
                    <a:pt x="25140" y="1148274"/>
                  </a:lnTo>
                  <a:cubicBezTo>
                    <a:pt x="11256" y="1148274"/>
                    <a:pt x="0" y="1137018"/>
                    <a:pt x="0" y="1123133"/>
                  </a:cubicBezTo>
                  <a:lnTo>
                    <a:pt x="0" y="25140"/>
                  </a:lnTo>
                  <a:cubicBezTo>
                    <a:pt x="0" y="11256"/>
                    <a:pt x="11256" y="0"/>
                    <a:pt x="25140" y="0"/>
                  </a:cubicBezTo>
                  <a:close/>
                </a:path>
              </a:pathLst>
            </a:custGeom>
            <a:solidFill>
              <a:srgbClr val="FFFFFF"/>
            </a:solidFill>
          </p:spPr>
        </p:sp>
        <p:sp>
          <p:nvSpPr>
            <p:cNvPr id="11" name="TextBox 11"/>
            <p:cNvSpPr txBox="1"/>
            <p:nvPr/>
          </p:nvSpPr>
          <p:spPr>
            <a:xfrm>
              <a:off x="0" y="-47625"/>
              <a:ext cx="892162" cy="1195898"/>
            </a:xfrm>
            <a:prstGeom prst="rect">
              <a:avLst/>
            </a:prstGeom>
          </p:spPr>
          <p:txBody>
            <a:bodyPr lIns="50800" tIns="50800" rIns="50800" bIns="50800" rtlCol="0" anchor="ctr"/>
            <a:lstStyle/>
            <a:p>
              <a:pPr algn="ctr">
                <a:lnSpc>
                  <a:spcPts val="2940"/>
                </a:lnSpc>
              </a:pPr>
              <a:endParaRPr/>
            </a:p>
          </p:txBody>
        </p:sp>
      </p:grpSp>
      <p:grpSp>
        <p:nvGrpSpPr>
          <p:cNvPr id="12" name="Group 12"/>
          <p:cNvGrpSpPr/>
          <p:nvPr/>
        </p:nvGrpSpPr>
        <p:grpSpPr>
          <a:xfrm>
            <a:off x="5532424" y="3886834"/>
            <a:ext cx="3387429" cy="4359851"/>
            <a:chOff x="0" y="0"/>
            <a:chExt cx="892162" cy="1148273"/>
          </a:xfrm>
        </p:grpSpPr>
        <p:sp>
          <p:nvSpPr>
            <p:cNvPr id="13" name="Freeform 13"/>
            <p:cNvSpPr/>
            <p:nvPr/>
          </p:nvSpPr>
          <p:spPr>
            <a:xfrm>
              <a:off x="0" y="0"/>
              <a:ext cx="892162" cy="1148274"/>
            </a:xfrm>
            <a:custGeom>
              <a:avLst/>
              <a:gdLst/>
              <a:ahLst/>
              <a:cxnLst/>
              <a:rect l="l" t="t" r="r" b="b"/>
              <a:pathLst>
                <a:path w="892162" h="1148274">
                  <a:moveTo>
                    <a:pt x="25140" y="0"/>
                  </a:moveTo>
                  <a:lnTo>
                    <a:pt x="867022" y="0"/>
                  </a:lnTo>
                  <a:cubicBezTo>
                    <a:pt x="880907" y="0"/>
                    <a:pt x="892162" y="11256"/>
                    <a:pt x="892162" y="25140"/>
                  </a:cubicBezTo>
                  <a:lnTo>
                    <a:pt x="892162" y="1123133"/>
                  </a:lnTo>
                  <a:cubicBezTo>
                    <a:pt x="892162" y="1137018"/>
                    <a:pt x="880907" y="1148274"/>
                    <a:pt x="867022" y="1148274"/>
                  </a:cubicBezTo>
                  <a:lnTo>
                    <a:pt x="25140" y="1148274"/>
                  </a:lnTo>
                  <a:cubicBezTo>
                    <a:pt x="11256" y="1148274"/>
                    <a:pt x="0" y="1137018"/>
                    <a:pt x="0" y="1123133"/>
                  </a:cubicBezTo>
                  <a:lnTo>
                    <a:pt x="0" y="25140"/>
                  </a:lnTo>
                  <a:cubicBezTo>
                    <a:pt x="0" y="11256"/>
                    <a:pt x="11256" y="0"/>
                    <a:pt x="25140" y="0"/>
                  </a:cubicBezTo>
                  <a:close/>
                </a:path>
              </a:pathLst>
            </a:custGeom>
            <a:solidFill>
              <a:srgbClr val="FFFFFF"/>
            </a:solidFill>
          </p:spPr>
        </p:sp>
        <p:sp>
          <p:nvSpPr>
            <p:cNvPr id="14" name="TextBox 14"/>
            <p:cNvSpPr txBox="1"/>
            <p:nvPr/>
          </p:nvSpPr>
          <p:spPr>
            <a:xfrm>
              <a:off x="0" y="-47625"/>
              <a:ext cx="892162" cy="1195898"/>
            </a:xfrm>
            <a:prstGeom prst="rect">
              <a:avLst/>
            </a:prstGeom>
          </p:spPr>
          <p:txBody>
            <a:bodyPr lIns="50800" tIns="50800" rIns="50800" bIns="50800" rtlCol="0" anchor="ctr"/>
            <a:lstStyle/>
            <a:p>
              <a:pPr algn="ctr">
                <a:lnSpc>
                  <a:spcPts val="2940"/>
                </a:lnSpc>
              </a:pPr>
              <a:endParaRPr/>
            </a:p>
          </p:txBody>
        </p:sp>
      </p:grpSp>
      <p:grpSp>
        <p:nvGrpSpPr>
          <p:cNvPr id="15" name="Group 15"/>
          <p:cNvGrpSpPr/>
          <p:nvPr/>
        </p:nvGrpSpPr>
        <p:grpSpPr>
          <a:xfrm>
            <a:off x="9367528" y="3886834"/>
            <a:ext cx="3387429" cy="4359851"/>
            <a:chOff x="0" y="0"/>
            <a:chExt cx="892162" cy="1148273"/>
          </a:xfrm>
        </p:grpSpPr>
        <p:sp>
          <p:nvSpPr>
            <p:cNvPr id="16" name="Freeform 16"/>
            <p:cNvSpPr/>
            <p:nvPr/>
          </p:nvSpPr>
          <p:spPr>
            <a:xfrm>
              <a:off x="0" y="0"/>
              <a:ext cx="892162" cy="1148274"/>
            </a:xfrm>
            <a:custGeom>
              <a:avLst/>
              <a:gdLst/>
              <a:ahLst/>
              <a:cxnLst/>
              <a:rect l="l" t="t" r="r" b="b"/>
              <a:pathLst>
                <a:path w="892162" h="1148274">
                  <a:moveTo>
                    <a:pt x="25140" y="0"/>
                  </a:moveTo>
                  <a:lnTo>
                    <a:pt x="867022" y="0"/>
                  </a:lnTo>
                  <a:cubicBezTo>
                    <a:pt x="880907" y="0"/>
                    <a:pt x="892162" y="11256"/>
                    <a:pt x="892162" y="25140"/>
                  </a:cubicBezTo>
                  <a:lnTo>
                    <a:pt x="892162" y="1123133"/>
                  </a:lnTo>
                  <a:cubicBezTo>
                    <a:pt x="892162" y="1137018"/>
                    <a:pt x="880907" y="1148274"/>
                    <a:pt x="867022" y="1148274"/>
                  </a:cubicBezTo>
                  <a:lnTo>
                    <a:pt x="25140" y="1148274"/>
                  </a:lnTo>
                  <a:cubicBezTo>
                    <a:pt x="11256" y="1148274"/>
                    <a:pt x="0" y="1137018"/>
                    <a:pt x="0" y="1123133"/>
                  </a:cubicBezTo>
                  <a:lnTo>
                    <a:pt x="0" y="25140"/>
                  </a:lnTo>
                  <a:cubicBezTo>
                    <a:pt x="0" y="11256"/>
                    <a:pt x="11256" y="0"/>
                    <a:pt x="25140" y="0"/>
                  </a:cubicBezTo>
                  <a:close/>
                </a:path>
              </a:pathLst>
            </a:custGeom>
            <a:solidFill>
              <a:srgbClr val="FFFFFF"/>
            </a:solidFill>
          </p:spPr>
        </p:sp>
        <p:sp>
          <p:nvSpPr>
            <p:cNvPr id="17" name="TextBox 17"/>
            <p:cNvSpPr txBox="1"/>
            <p:nvPr/>
          </p:nvSpPr>
          <p:spPr>
            <a:xfrm>
              <a:off x="0" y="-47625"/>
              <a:ext cx="892162" cy="1195898"/>
            </a:xfrm>
            <a:prstGeom prst="rect">
              <a:avLst/>
            </a:prstGeom>
          </p:spPr>
          <p:txBody>
            <a:bodyPr lIns="50800" tIns="50800" rIns="50800" bIns="50800" rtlCol="0" anchor="ctr"/>
            <a:lstStyle/>
            <a:p>
              <a:pPr algn="ctr">
                <a:lnSpc>
                  <a:spcPts val="2940"/>
                </a:lnSpc>
              </a:pPr>
              <a:endParaRPr/>
            </a:p>
          </p:txBody>
        </p:sp>
      </p:grpSp>
      <p:grpSp>
        <p:nvGrpSpPr>
          <p:cNvPr id="18" name="Group 18"/>
          <p:cNvGrpSpPr/>
          <p:nvPr/>
        </p:nvGrpSpPr>
        <p:grpSpPr>
          <a:xfrm>
            <a:off x="13202632" y="3886834"/>
            <a:ext cx="3387429" cy="4359851"/>
            <a:chOff x="0" y="0"/>
            <a:chExt cx="892162" cy="1148273"/>
          </a:xfrm>
        </p:grpSpPr>
        <p:sp>
          <p:nvSpPr>
            <p:cNvPr id="19" name="Freeform 19"/>
            <p:cNvSpPr/>
            <p:nvPr/>
          </p:nvSpPr>
          <p:spPr>
            <a:xfrm>
              <a:off x="0" y="0"/>
              <a:ext cx="892162" cy="1148274"/>
            </a:xfrm>
            <a:custGeom>
              <a:avLst/>
              <a:gdLst/>
              <a:ahLst/>
              <a:cxnLst/>
              <a:rect l="l" t="t" r="r" b="b"/>
              <a:pathLst>
                <a:path w="892162" h="1148274">
                  <a:moveTo>
                    <a:pt x="25140" y="0"/>
                  </a:moveTo>
                  <a:lnTo>
                    <a:pt x="867022" y="0"/>
                  </a:lnTo>
                  <a:cubicBezTo>
                    <a:pt x="880907" y="0"/>
                    <a:pt x="892162" y="11256"/>
                    <a:pt x="892162" y="25140"/>
                  </a:cubicBezTo>
                  <a:lnTo>
                    <a:pt x="892162" y="1123133"/>
                  </a:lnTo>
                  <a:cubicBezTo>
                    <a:pt x="892162" y="1137018"/>
                    <a:pt x="880907" y="1148274"/>
                    <a:pt x="867022" y="1148274"/>
                  </a:cubicBezTo>
                  <a:lnTo>
                    <a:pt x="25140" y="1148274"/>
                  </a:lnTo>
                  <a:cubicBezTo>
                    <a:pt x="11256" y="1148274"/>
                    <a:pt x="0" y="1137018"/>
                    <a:pt x="0" y="1123133"/>
                  </a:cubicBezTo>
                  <a:lnTo>
                    <a:pt x="0" y="25140"/>
                  </a:lnTo>
                  <a:cubicBezTo>
                    <a:pt x="0" y="11256"/>
                    <a:pt x="11256" y="0"/>
                    <a:pt x="25140" y="0"/>
                  </a:cubicBezTo>
                  <a:close/>
                </a:path>
              </a:pathLst>
            </a:custGeom>
            <a:solidFill>
              <a:srgbClr val="FFFFFF"/>
            </a:solidFill>
          </p:spPr>
        </p:sp>
        <p:sp>
          <p:nvSpPr>
            <p:cNvPr id="20" name="TextBox 20"/>
            <p:cNvSpPr txBox="1"/>
            <p:nvPr/>
          </p:nvSpPr>
          <p:spPr>
            <a:xfrm>
              <a:off x="0" y="-47625"/>
              <a:ext cx="892162" cy="1195898"/>
            </a:xfrm>
            <a:prstGeom prst="rect">
              <a:avLst/>
            </a:prstGeom>
          </p:spPr>
          <p:txBody>
            <a:bodyPr lIns="50800" tIns="50800" rIns="50800" bIns="50800" rtlCol="0" anchor="ctr"/>
            <a:lstStyle/>
            <a:p>
              <a:pPr algn="ctr">
                <a:lnSpc>
                  <a:spcPts val="2940"/>
                </a:lnSpc>
              </a:pPr>
              <a:endParaRPr/>
            </a:p>
          </p:txBody>
        </p:sp>
      </p:grpSp>
      <p:sp>
        <p:nvSpPr>
          <p:cNvPr id="21" name="TextBox 21"/>
          <p:cNvSpPr txBox="1"/>
          <p:nvPr/>
        </p:nvSpPr>
        <p:spPr>
          <a:xfrm>
            <a:off x="2135339" y="4072502"/>
            <a:ext cx="2785804" cy="2115259"/>
          </a:xfrm>
          <a:prstGeom prst="rect">
            <a:avLst/>
          </a:prstGeom>
        </p:spPr>
        <p:txBody>
          <a:bodyPr wrap="square" lIns="0" tIns="0" rIns="0" bIns="0" rtlCol="0" anchor="t">
            <a:spAutoFit/>
          </a:bodyPr>
          <a:lstStyle/>
          <a:p>
            <a:pPr marL="0" lvl="1">
              <a:lnSpc>
                <a:spcPts val="5652"/>
              </a:lnSpc>
              <a:spcBef>
                <a:spcPct val="0"/>
              </a:spcBef>
            </a:pPr>
            <a:r>
              <a:rPr lang="en-US" sz="3600" b="1" u="none" dirty="0">
                <a:solidFill>
                  <a:srgbClr val="255C8C"/>
                </a:solidFill>
                <a:latin typeface="Open Sans 1 Bold"/>
                <a:ea typeface="Open Sans 1 Bold"/>
                <a:cs typeface="Open Sans 1 Bold"/>
                <a:sym typeface="Open Sans 1 Bold"/>
              </a:rPr>
              <a:t>01. Entity Relationship Diagram  </a:t>
            </a:r>
          </a:p>
        </p:txBody>
      </p:sp>
      <p:sp>
        <p:nvSpPr>
          <p:cNvPr id="22" name="TextBox 22"/>
          <p:cNvSpPr txBox="1"/>
          <p:nvPr/>
        </p:nvSpPr>
        <p:spPr>
          <a:xfrm>
            <a:off x="9805547" y="4072502"/>
            <a:ext cx="2768740" cy="653320"/>
          </a:xfrm>
          <a:prstGeom prst="rect">
            <a:avLst/>
          </a:prstGeom>
        </p:spPr>
        <p:txBody>
          <a:bodyPr wrap="square" lIns="0" tIns="0" rIns="0" bIns="0" rtlCol="0" anchor="t">
            <a:spAutoFit/>
          </a:bodyPr>
          <a:lstStyle/>
          <a:p>
            <a:pPr marL="0" lvl="1">
              <a:lnSpc>
                <a:spcPts val="5652"/>
              </a:lnSpc>
              <a:spcBef>
                <a:spcPct val="0"/>
              </a:spcBef>
            </a:pPr>
            <a:r>
              <a:rPr lang="en-US" sz="3600" b="1" u="none" dirty="0">
                <a:solidFill>
                  <a:srgbClr val="255C8C"/>
                </a:solidFill>
                <a:latin typeface="Open Sans 1 Bold"/>
                <a:ea typeface="Open Sans 1 Bold"/>
                <a:cs typeface="Open Sans 1 Bold"/>
                <a:sym typeface="Open Sans 1 Bold"/>
              </a:rPr>
              <a:t>03.</a:t>
            </a:r>
            <a:r>
              <a:rPr lang="en-US" sz="3600" b="1" dirty="0">
                <a:solidFill>
                  <a:srgbClr val="255C8C"/>
                </a:solidFill>
                <a:latin typeface="Open Sans 1 Bold"/>
                <a:ea typeface="Open Sans 1 Bold"/>
                <a:cs typeface="Open Sans 1 Bold"/>
                <a:sym typeface="Open Sans 1 Bold"/>
              </a:rPr>
              <a:t> Creation </a:t>
            </a:r>
            <a:endParaRPr lang="en-US" sz="3600" b="1" u="none" dirty="0">
              <a:solidFill>
                <a:srgbClr val="255C8C"/>
              </a:solidFill>
              <a:latin typeface="Open Sans 1 Bold"/>
              <a:ea typeface="Open Sans 1 Bold"/>
              <a:cs typeface="Open Sans 1 Bold"/>
              <a:sym typeface="Open Sans 1 Bold"/>
            </a:endParaRPr>
          </a:p>
        </p:txBody>
      </p:sp>
      <p:sp>
        <p:nvSpPr>
          <p:cNvPr id="23" name="TextBox 23"/>
          <p:cNvSpPr txBox="1"/>
          <p:nvPr/>
        </p:nvSpPr>
        <p:spPr>
          <a:xfrm>
            <a:off x="13641400" y="4072502"/>
            <a:ext cx="2817800" cy="653320"/>
          </a:xfrm>
          <a:prstGeom prst="rect">
            <a:avLst/>
          </a:prstGeom>
        </p:spPr>
        <p:txBody>
          <a:bodyPr wrap="square" lIns="0" tIns="0" rIns="0" bIns="0" rtlCol="0" anchor="t">
            <a:spAutoFit/>
          </a:bodyPr>
          <a:lstStyle/>
          <a:p>
            <a:pPr marL="0" lvl="1">
              <a:lnSpc>
                <a:spcPts val="5652"/>
              </a:lnSpc>
              <a:spcBef>
                <a:spcPct val="0"/>
              </a:spcBef>
            </a:pPr>
            <a:r>
              <a:rPr lang="en-US" sz="3600" b="1" u="none" dirty="0">
                <a:solidFill>
                  <a:srgbClr val="255C8C"/>
                </a:solidFill>
                <a:latin typeface="Open Sans 1 Bold"/>
                <a:ea typeface="Open Sans 1 Bold"/>
                <a:cs typeface="Open Sans 1 Bold"/>
                <a:sym typeface="Open Sans 1 Bold"/>
              </a:rPr>
              <a:t>04.</a:t>
            </a:r>
            <a:r>
              <a:rPr lang="en-US" sz="3600" b="1" dirty="0">
                <a:solidFill>
                  <a:srgbClr val="255C8C"/>
                </a:solidFill>
                <a:latin typeface="Open Sans 1 Bold"/>
                <a:ea typeface="Open Sans 1 Bold"/>
                <a:cs typeface="Open Sans 1 Bold"/>
                <a:sym typeface="Open Sans 1 Bold"/>
              </a:rPr>
              <a:t> Tables</a:t>
            </a:r>
            <a:endParaRPr lang="en-US" sz="3600" b="1" u="none" dirty="0">
              <a:solidFill>
                <a:srgbClr val="255C8C"/>
              </a:solidFill>
              <a:latin typeface="Open Sans 1 Bold"/>
              <a:ea typeface="Open Sans 1 Bold"/>
              <a:cs typeface="Open Sans 1 Bold"/>
              <a:sym typeface="Open Sans 1 Bold"/>
            </a:endParaRPr>
          </a:p>
        </p:txBody>
      </p:sp>
      <p:sp>
        <p:nvSpPr>
          <p:cNvPr id="24" name="TextBox 24"/>
          <p:cNvSpPr txBox="1"/>
          <p:nvPr/>
        </p:nvSpPr>
        <p:spPr>
          <a:xfrm>
            <a:off x="5970442" y="4072502"/>
            <a:ext cx="2792557" cy="653320"/>
          </a:xfrm>
          <a:prstGeom prst="rect">
            <a:avLst/>
          </a:prstGeom>
        </p:spPr>
        <p:txBody>
          <a:bodyPr wrap="square" lIns="0" tIns="0" rIns="0" bIns="0" rtlCol="0" anchor="t">
            <a:spAutoFit/>
          </a:bodyPr>
          <a:lstStyle/>
          <a:p>
            <a:pPr marL="0" lvl="1">
              <a:lnSpc>
                <a:spcPts val="5652"/>
              </a:lnSpc>
              <a:spcBef>
                <a:spcPct val="0"/>
              </a:spcBef>
            </a:pPr>
            <a:r>
              <a:rPr lang="en-US" sz="3600" b="1" u="none" dirty="0">
                <a:solidFill>
                  <a:srgbClr val="255C8C"/>
                </a:solidFill>
                <a:latin typeface="Open Sans 1 Bold"/>
                <a:ea typeface="Open Sans 1 Bold"/>
                <a:cs typeface="Open Sans 1 Bold"/>
                <a:sym typeface="Open Sans 1 Bold"/>
              </a:rPr>
              <a:t>02.</a:t>
            </a:r>
            <a:r>
              <a:rPr lang="en-US" sz="3600" b="1" dirty="0">
                <a:solidFill>
                  <a:srgbClr val="255C8C"/>
                </a:solidFill>
                <a:latin typeface="Open Sans 1 Bold"/>
                <a:ea typeface="Open Sans 1 Bold"/>
                <a:cs typeface="Open Sans 1 Bold"/>
                <a:sym typeface="Open Sans 1 Bold"/>
              </a:rPr>
              <a:t> Mapping</a:t>
            </a:r>
            <a:endParaRPr lang="en-US" sz="3600" b="1" u="none" dirty="0">
              <a:solidFill>
                <a:srgbClr val="255C8C"/>
              </a:solidFill>
              <a:latin typeface="Open Sans 1 Bold"/>
              <a:ea typeface="Open Sans 1 Bold"/>
              <a:cs typeface="Open Sans 1 Bold"/>
              <a:sym typeface="Open Sans 1 Bold"/>
            </a:endParaRPr>
          </a:p>
        </p:txBody>
      </p:sp>
      <p:sp>
        <p:nvSpPr>
          <p:cNvPr id="34" name="TextBox 34"/>
          <p:cNvSpPr txBox="1"/>
          <p:nvPr/>
        </p:nvSpPr>
        <p:spPr>
          <a:xfrm>
            <a:off x="1697320" y="1945609"/>
            <a:ext cx="8437280" cy="1025922"/>
          </a:xfrm>
          <a:prstGeom prst="rect">
            <a:avLst/>
          </a:prstGeom>
        </p:spPr>
        <p:txBody>
          <a:bodyPr wrap="square" lIns="0" tIns="0" rIns="0" bIns="0" rtlCol="0" anchor="t">
            <a:spAutoFit/>
          </a:bodyPr>
          <a:lstStyle/>
          <a:p>
            <a:pPr algn="l">
              <a:lnSpc>
                <a:spcPts val="8000"/>
              </a:lnSpc>
            </a:pPr>
            <a:r>
              <a:rPr lang="en-US" sz="8000" b="1" dirty="0">
                <a:solidFill>
                  <a:srgbClr val="FFFFFF"/>
                </a:solidFill>
                <a:latin typeface="HK Grotesk Bold"/>
                <a:ea typeface="HK Grotesk Bold"/>
                <a:cs typeface="HK Grotesk Bold"/>
                <a:sym typeface="HK Grotesk Bold"/>
              </a:rPr>
              <a:t>Database System</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1345187" y="0"/>
            <a:ext cx="6662939" cy="762000"/>
            <a:chOff x="0" y="0"/>
            <a:chExt cx="1754848" cy="200691"/>
          </a:xfrm>
        </p:grpSpPr>
        <p:sp>
          <p:nvSpPr>
            <p:cNvPr id="4" name="Freeform 4"/>
            <p:cNvSpPr/>
            <p:nvPr/>
          </p:nvSpPr>
          <p:spPr>
            <a:xfrm>
              <a:off x="0" y="0"/>
              <a:ext cx="1754848" cy="200691"/>
            </a:xfrm>
            <a:custGeom>
              <a:avLst/>
              <a:gdLst/>
              <a:ahLst/>
              <a:cxnLst/>
              <a:rect l="l" t="t" r="r" b="b"/>
              <a:pathLst>
                <a:path w="1754848" h="200691">
                  <a:moveTo>
                    <a:pt x="203200" y="0"/>
                  </a:moveTo>
                  <a:lnTo>
                    <a:pt x="1754848" y="0"/>
                  </a:lnTo>
                  <a:lnTo>
                    <a:pt x="1551648" y="200691"/>
                  </a:lnTo>
                  <a:lnTo>
                    <a:pt x="0" y="200691"/>
                  </a:lnTo>
                  <a:lnTo>
                    <a:pt x="203200" y="0"/>
                  </a:lnTo>
                  <a:close/>
                </a:path>
              </a:pathLst>
            </a:custGeom>
            <a:solidFill>
              <a:srgbClr val="255C8C"/>
            </a:solidFill>
          </p:spPr>
        </p:sp>
        <p:sp>
          <p:nvSpPr>
            <p:cNvPr id="5" name="TextBox 5"/>
            <p:cNvSpPr txBox="1"/>
            <p:nvPr/>
          </p:nvSpPr>
          <p:spPr>
            <a:xfrm>
              <a:off x="101600" y="-47625"/>
              <a:ext cx="1551648" cy="248316"/>
            </a:xfrm>
            <a:prstGeom prst="rect">
              <a:avLst/>
            </a:prstGeom>
          </p:spPr>
          <p:txBody>
            <a:bodyPr lIns="50800" tIns="50800" rIns="50800" bIns="50800" rtlCol="0" anchor="ctr"/>
            <a:lstStyle/>
            <a:p>
              <a:pPr algn="ctr">
                <a:lnSpc>
                  <a:spcPts val="2940"/>
                </a:lnSpc>
              </a:pPr>
              <a:endParaRPr/>
            </a:p>
          </p:txBody>
        </p:sp>
      </p:grpSp>
      <p:grpSp>
        <p:nvGrpSpPr>
          <p:cNvPr id="6" name="Group 6"/>
          <p:cNvGrpSpPr/>
          <p:nvPr/>
        </p:nvGrpSpPr>
        <p:grpSpPr>
          <a:xfrm rot="-10800000">
            <a:off x="12801600" y="9525000"/>
            <a:ext cx="6662939" cy="762000"/>
            <a:chOff x="0" y="0"/>
            <a:chExt cx="1754848" cy="200691"/>
          </a:xfrm>
        </p:grpSpPr>
        <p:sp>
          <p:nvSpPr>
            <p:cNvPr id="7" name="Freeform 7"/>
            <p:cNvSpPr/>
            <p:nvPr/>
          </p:nvSpPr>
          <p:spPr>
            <a:xfrm>
              <a:off x="0" y="0"/>
              <a:ext cx="1754848" cy="200691"/>
            </a:xfrm>
            <a:custGeom>
              <a:avLst/>
              <a:gdLst/>
              <a:ahLst/>
              <a:cxnLst/>
              <a:rect l="l" t="t" r="r" b="b"/>
              <a:pathLst>
                <a:path w="1754848" h="200691">
                  <a:moveTo>
                    <a:pt x="203200" y="0"/>
                  </a:moveTo>
                  <a:lnTo>
                    <a:pt x="1754848" y="0"/>
                  </a:lnTo>
                  <a:lnTo>
                    <a:pt x="1551648" y="200691"/>
                  </a:lnTo>
                  <a:lnTo>
                    <a:pt x="0" y="200691"/>
                  </a:lnTo>
                  <a:lnTo>
                    <a:pt x="203200" y="0"/>
                  </a:lnTo>
                  <a:close/>
                </a:path>
              </a:pathLst>
            </a:custGeom>
            <a:solidFill>
              <a:srgbClr val="255C8C"/>
            </a:solidFill>
          </p:spPr>
        </p:sp>
        <p:sp>
          <p:nvSpPr>
            <p:cNvPr id="8" name="TextBox 8"/>
            <p:cNvSpPr txBox="1"/>
            <p:nvPr/>
          </p:nvSpPr>
          <p:spPr>
            <a:xfrm>
              <a:off x="101600" y="-47625"/>
              <a:ext cx="1551648" cy="248316"/>
            </a:xfrm>
            <a:prstGeom prst="rect">
              <a:avLst/>
            </a:prstGeom>
          </p:spPr>
          <p:txBody>
            <a:bodyPr lIns="50800" tIns="50800" rIns="50800" bIns="50800" rtlCol="0" anchor="ctr"/>
            <a:lstStyle/>
            <a:p>
              <a:pPr algn="ctr">
                <a:lnSpc>
                  <a:spcPts val="2940"/>
                </a:lnSpc>
              </a:pPr>
              <a:endParaRPr/>
            </a:p>
          </p:txBody>
        </p:sp>
      </p:grpSp>
      <p:sp>
        <p:nvSpPr>
          <p:cNvPr id="12" name="TextBox 12"/>
          <p:cNvSpPr txBox="1"/>
          <p:nvPr/>
        </p:nvSpPr>
        <p:spPr>
          <a:xfrm>
            <a:off x="599363" y="1109551"/>
            <a:ext cx="12587999" cy="1903213"/>
          </a:xfrm>
          <a:prstGeom prst="rect">
            <a:avLst/>
          </a:prstGeom>
        </p:spPr>
        <p:txBody>
          <a:bodyPr wrap="square" lIns="0" tIns="0" rIns="0" bIns="0" rtlCol="0" anchor="t">
            <a:spAutoFit/>
          </a:bodyPr>
          <a:lstStyle/>
          <a:p>
            <a:pPr>
              <a:lnSpc>
                <a:spcPts val="7700"/>
              </a:lnSpc>
            </a:pPr>
            <a:r>
              <a:rPr lang="en-US" sz="6000" b="1" dirty="0">
                <a:solidFill>
                  <a:srgbClr val="255C8C"/>
                </a:solidFill>
                <a:latin typeface="Open Sans 1 Bold"/>
                <a:ea typeface="Open Sans 1 Bold"/>
                <a:cs typeface="Open Sans 1 Bold"/>
                <a:sym typeface="Open Sans 1 Bold"/>
              </a:rPr>
              <a:t>01. Entity Relationship Diagram  </a:t>
            </a:r>
          </a:p>
          <a:p>
            <a:pPr algn="l">
              <a:lnSpc>
                <a:spcPts val="7700"/>
              </a:lnSpc>
            </a:pPr>
            <a:endParaRPr lang="en-US" sz="6000" b="1" dirty="0">
              <a:solidFill>
                <a:srgbClr val="255C8C"/>
              </a:solidFill>
              <a:latin typeface="HK Grotesk Bold"/>
              <a:ea typeface="HK Grotesk Bold"/>
              <a:cs typeface="HK Grotesk Bold"/>
              <a:sym typeface="HK Grotesk Bold"/>
            </a:endParaRPr>
          </a:p>
        </p:txBody>
      </p:sp>
      <p:pic>
        <p:nvPicPr>
          <p:cNvPr id="16" name="Picture 15">
            <a:extLst>
              <a:ext uri="{FF2B5EF4-FFF2-40B4-BE49-F238E27FC236}">
                <a16:creationId xmlns:a16="http://schemas.microsoft.com/office/drawing/2014/main" id="{36131D36-C4A4-599E-C282-AC36CEEDEC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800" y="2191546"/>
            <a:ext cx="17602200" cy="7733503"/>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41CC01-1548-4490-A6C2-58ADCD38D673}"/>
            </a:ext>
          </a:extLst>
        </p:cNvPr>
        <p:cNvGrpSpPr/>
        <p:nvPr/>
      </p:nvGrpSpPr>
      <p:grpSpPr>
        <a:xfrm>
          <a:off x="0" y="0"/>
          <a:ext cx="0" cy="0"/>
          <a:chOff x="0" y="0"/>
          <a:chExt cx="0" cy="0"/>
        </a:xfrm>
      </p:grpSpPr>
      <p:grpSp>
        <p:nvGrpSpPr>
          <p:cNvPr id="3" name="Group 3">
            <a:extLst>
              <a:ext uri="{FF2B5EF4-FFF2-40B4-BE49-F238E27FC236}">
                <a16:creationId xmlns:a16="http://schemas.microsoft.com/office/drawing/2014/main" id="{B05E212D-CE77-02AB-1D52-785732A511FA}"/>
              </a:ext>
            </a:extLst>
          </p:cNvPr>
          <p:cNvGrpSpPr/>
          <p:nvPr/>
        </p:nvGrpSpPr>
        <p:grpSpPr>
          <a:xfrm>
            <a:off x="-1345187" y="0"/>
            <a:ext cx="6662939" cy="762000"/>
            <a:chOff x="0" y="0"/>
            <a:chExt cx="1754848" cy="200691"/>
          </a:xfrm>
        </p:grpSpPr>
        <p:sp>
          <p:nvSpPr>
            <p:cNvPr id="4" name="Freeform 4">
              <a:extLst>
                <a:ext uri="{FF2B5EF4-FFF2-40B4-BE49-F238E27FC236}">
                  <a16:creationId xmlns:a16="http://schemas.microsoft.com/office/drawing/2014/main" id="{3B8EC5F0-7AA7-D518-D693-CEAD4FC1CA52}"/>
                </a:ext>
              </a:extLst>
            </p:cNvPr>
            <p:cNvSpPr/>
            <p:nvPr/>
          </p:nvSpPr>
          <p:spPr>
            <a:xfrm>
              <a:off x="0" y="0"/>
              <a:ext cx="1754848" cy="200691"/>
            </a:xfrm>
            <a:custGeom>
              <a:avLst/>
              <a:gdLst/>
              <a:ahLst/>
              <a:cxnLst/>
              <a:rect l="l" t="t" r="r" b="b"/>
              <a:pathLst>
                <a:path w="1754848" h="200691">
                  <a:moveTo>
                    <a:pt x="203200" y="0"/>
                  </a:moveTo>
                  <a:lnTo>
                    <a:pt x="1754848" y="0"/>
                  </a:lnTo>
                  <a:lnTo>
                    <a:pt x="1551648" y="200691"/>
                  </a:lnTo>
                  <a:lnTo>
                    <a:pt x="0" y="200691"/>
                  </a:lnTo>
                  <a:lnTo>
                    <a:pt x="203200" y="0"/>
                  </a:lnTo>
                  <a:close/>
                </a:path>
              </a:pathLst>
            </a:custGeom>
            <a:solidFill>
              <a:srgbClr val="255C8C"/>
            </a:solidFill>
          </p:spPr>
        </p:sp>
        <p:sp>
          <p:nvSpPr>
            <p:cNvPr id="5" name="TextBox 5">
              <a:extLst>
                <a:ext uri="{FF2B5EF4-FFF2-40B4-BE49-F238E27FC236}">
                  <a16:creationId xmlns:a16="http://schemas.microsoft.com/office/drawing/2014/main" id="{9829116B-9A0A-24DA-BF20-3F05A8AD4745}"/>
                </a:ext>
              </a:extLst>
            </p:cNvPr>
            <p:cNvSpPr txBox="1"/>
            <p:nvPr/>
          </p:nvSpPr>
          <p:spPr>
            <a:xfrm>
              <a:off x="101600" y="-47625"/>
              <a:ext cx="1551648" cy="248316"/>
            </a:xfrm>
            <a:prstGeom prst="rect">
              <a:avLst/>
            </a:prstGeom>
          </p:spPr>
          <p:txBody>
            <a:bodyPr lIns="50800" tIns="50800" rIns="50800" bIns="50800" rtlCol="0" anchor="ctr"/>
            <a:lstStyle/>
            <a:p>
              <a:pPr algn="ctr">
                <a:lnSpc>
                  <a:spcPts val="2940"/>
                </a:lnSpc>
              </a:pPr>
              <a:endParaRPr/>
            </a:p>
          </p:txBody>
        </p:sp>
      </p:grpSp>
      <p:grpSp>
        <p:nvGrpSpPr>
          <p:cNvPr id="6" name="Group 6">
            <a:extLst>
              <a:ext uri="{FF2B5EF4-FFF2-40B4-BE49-F238E27FC236}">
                <a16:creationId xmlns:a16="http://schemas.microsoft.com/office/drawing/2014/main" id="{28016AB2-5039-73E4-935C-881B975C0627}"/>
              </a:ext>
            </a:extLst>
          </p:cNvPr>
          <p:cNvGrpSpPr/>
          <p:nvPr/>
        </p:nvGrpSpPr>
        <p:grpSpPr>
          <a:xfrm rot="-10800000">
            <a:off x="12801600" y="9525000"/>
            <a:ext cx="6662939" cy="762000"/>
            <a:chOff x="0" y="0"/>
            <a:chExt cx="1754848" cy="200691"/>
          </a:xfrm>
        </p:grpSpPr>
        <p:sp>
          <p:nvSpPr>
            <p:cNvPr id="7" name="Freeform 7">
              <a:extLst>
                <a:ext uri="{FF2B5EF4-FFF2-40B4-BE49-F238E27FC236}">
                  <a16:creationId xmlns:a16="http://schemas.microsoft.com/office/drawing/2014/main" id="{B0CB0C25-B933-A8A4-BAC5-7DD29F731A52}"/>
                </a:ext>
              </a:extLst>
            </p:cNvPr>
            <p:cNvSpPr/>
            <p:nvPr/>
          </p:nvSpPr>
          <p:spPr>
            <a:xfrm>
              <a:off x="0" y="0"/>
              <a:ext cx="1754848" cy="200691"/>
            </a:xfrm>
            <a:custGeom>
              <a:avLst/>
              <a:gdLst/>
              <a:ahLst/>
              <a:cxnLst/>
              <a:rect l="l" t="t" r="r" b="b"/>
              <a:pathLst>
                <a:path w="1754848" h="200691">
                  <a:moveTo>
                    <a:pt x="203200" y="0"/>
                  </a:moveTo>
                  <a:lnTo>
                    <a:pt x="1754848" y="0"/>
                  </a:lnTo>
                  <a:lnTo>
                    <a:pt x="1551648" y="200691"/>
                  </a:lnTo>
                  <a:lnTo>
                    <a:pt x="0" y="200691"/>
                  </a:lnTo>
                  <a:lnTo>
                    <a:pt x="203200" y="0"/>
                  </a:lnTo>
                  <a:close/>
                </a:path>
              </a:pathLst>
            </a:custGeom>
            <a:solidFill>
              <a:srgbClr val="255C8C"/>
            </a:solidFill>
          </p:spPr>
        </p:sp>
        <p:sp>
          <p:nvSpPr>
            <p:cNvPr id="8" name="TextBox 8">
              <a:extLst>
                <a:ext uri="{FF2B5EF4-FFF2-40B4-BE49-F238E27FC236}">
                  <a16:creationId xmlns:a16="http://schemas.microsoft.com/office/drawing/2014/main" id="{F1A518FD-36BB-982B-C48A-C73CB3506464}"/>
                </a:ext>
              </a:extLst>
            </p:cNvPr>
            <p:cNvSpPr txBox="1"/>
            <p:nvPr/>
          </p:nvSpPr>
          <p:spPr>
            <a:xfrm>
              <a:off x="101600" y="-47625"/>
              <a:ext cx="1551648" cy="248316"/>
            </a:xfrm>
            <a:prstGeom prst="rect">
              <a:avLst/>
            </a:prstGeom>
          </p:spPr>
          <p:txBody>
            <a:bodyPr lIns="50800" tIns="50800" rIns="50800" bIns="50800" rtlCol="0" anchor="ctr"/>
            <a:lstStyle/>
            <a:p>
              <a:pPr algn="ctr">
                <a:lnSpc>
                  <a:spcPts val="2940"/>
                </a:lnSpc>
              </a:pPr>
              <a:endParaRPr/>
            </a:p>
          </p:txBody>
        </p:sp>
      </p:grpSp>
      <p:sp>
        <p:nvSpPr>
          <p:cNvPr id="12" name="TextBox 12">
            <a:extLst>
              <a:ext uri="{FF2B5EF4-FFF2-40B4-BE49-F238E27FC236}">
                <a16:creationId xmlns:a16="http://schemas.microsoft.com/office/drawing/2014/main" id="{39B1A590-D27A-8598-4C9D-009F7B8FD670}"/>
              </a:ext>
            </a:extLst>
          </p:cNvPr>
          <p:cNvSpPr txBox="1"/>
          <p:nvPr/>
        </p:nvSpPr>
        <p:spPr>
          <a:xfrm>
            <a:off x="599364" y="1109551"/>
            <a:ext cx="8468436" cy="1974900"/>
          </a:xfrm>
          <a:prstGeom prst="rect">
            <a:avLst/>
          </a:prstGeom>
        </p:spPr>
        <p:txBody>
          <a:bodyPr wrap="square" lIns="0" tIns="0" rIns="0" bIns="0" rtlCol="0" anchor="t">
            <a:spAutoFit/>
          </a:bodyPr>
          <a:lstStyle/>
          <a:p>
            <a:pPr>
              <a:lnSpc>
                <a:spcPts val="7700"/>
              </a:lnSpc>
            </a:pPr>
            <a:r>
              <a:rPr lang="en-US" sz="6000" b="1" dirty="0">
                <a:solidFill>
                  <a:srgbClr val="255C8C"/>
                </a:solidFill>
                <a:latin typeface="Open Sans 1 Bold"/>
                <a:ea typeface="Open Sans 1 Bold"/>
                <a:cs typeface="Open Sans 1 Bold"/>
                <a:sym typeface="Open Sans 1 Bold"/>
              </a:rPr>
              <a:t>02.  Mapping</a:t>
            </a:r>
          </a:p>
          <a:p>
            <a:pPr algn="l">
              <a:lnSpc>
                <a:spcPts val="7700"/>
              </a:lnSpc>
            </a:pPr>
            <a:endParaRPr lang="en-US" sz="6000" b="1" dirty="0">
              <a:solidFill>
                <a:srgbClr val="255C8C"/>
              </a:solidFill>
              <a:latin typeface="HK Grotesk Bold"/>
              <a:ea typeface="HK Grotesk Bold"/>
              <a:cs typeface="HK Grotesk Bold"/>
              <a:sym typeface="HK Grotesk Bold"/>
            </a:endParaRPr>
          </a:p>
        </p:txBody>
      </p:sp>
      <p:pic>
        <p:nvPicPr>
          <p:cNvPr id="9" name="Picture 8">
            <a:extLst>
              <a:ext uri="{FF2B5EF4-FFF2-40B4-BE49-F238E27FC236}">
                <a16:creationId xmlns:a16="http://schemas.microsoft.com/office/drawing/2014/main" id="{B48B7D40-5DE1-6C1C-2CA4-38704A6BCD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2095500"/>
            <a:ext cx="17570991" cy="7848600"/>
          </a:xfrm>
          <a:prstGeom prst="rect">
            <a:avLst/>
          </a:prstGeom>
        </p:spPr>
      </p:pic>
    </p:spTree>
    <p:extLst>
      <p:ext uri="{BB962C8B-B14F-4D97-AF65-F5344CB8AC3E}">
        <p14:creationId xmlns:p14="http://schemas.microsoft.com/office/powerpoint/2010/main" val="8829765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34C097-B9BF-1F8E-045B-1E403DF948ED}"/>
            </a:ext>
          </a:extLst>
        </p:cNvPr>
        <p:cNvGrpSpPr/>
        <p:nvPr/>
      </p:nvGrpSpPr>
      <p:grpSpPr>
        <a:xfrm>
          <a:off x="0" y="0"/>
          <a:ext cx="0" cy="0"/>
          <a:chOff x="0" y="0"/>
          <a:chExt cx="0" cy="0"/>
        </a:xfrm>
      </p:grpSpPr>
      <p:grpSp>
        <p:nvGrpSpPr>
          <p:cNvPr id="3" name="Group 3">
            <a:extLst>
              <a:ext uri="{FF2B5EF4-FFF2-40B4-BE49-F238E27FC236}">
                <a16:creationId xmlns:a16="http://schemas.microsoft.com/office/drawing/2014/main" id="{778AB228-BA9A-FF7D-F294-DE92FEAF1128}"/>
              </a:ext>
            </a:extLst>
          </p:cNvPr>
          <p:cNvGrpSpPr/>
          <p:nvPr/>
        </p:nvGrpSpPr>
        <p:grpSpPr>
          <a:xfrm>
            <a:off x="-1345187" y="0"/>
            <a:ext cx="6662939" cy="762000"/>
            <a:chOff x="0" y="0"/>
            <a:chExt cx="1754848" cy="200691"/>
          </a:xfrm>
        </p:grpSpPr>
        <p:sp>
          <p:nvSpPr>
            <p:cNvPr id="4" name="Freeform 4">
              <a:extLst>
                <a:ext uri="{FF2B5EF4-FFF2-40B4-BE49-F238E27FC236}">
                  <a16:creationId xmlns:a16="http://schemas.microsoft.com/office/drawing/2014/main" id="{ABABDCA2-F15B-D800-6AA0-04ED9F4D8F48}"/>
                </a:ext>
              </a:extLst>
            </p:cNvPr>
            <p:cNvSpPr/>
            <p:nvPr/>
          </p:nvSpPr>
          <p:spPr>
            <a:xfrm>
              <a:off x="0" y="0"/>
              <a:ext cx="1754848" cy="200691"/>
            </a:xfrm>
            <a:custGeom>
              <a:avLst/>
              <a:gdLst/>
              <a:ahLst/>
              <a:cxnLst/>
              <a:rect l="l" t="t" r="r" b="b"/>
              <a:pathLst>
                <a:path w="1754848" h="200691">
                  <a:moveTo>
                    <a:pt x="203200" y="0"/>
                  </a:moveTo>
                  <a:lnTo>
                    <a:pt x="1754848" y="0"/>
                  </a:lnTo>
                  <a:lnTo>
                    <a:pt x="1551648" y="200691"/>
                  </a:lnTo>
                  <a:lnTo>
                    <a:pt x="0" y="200691"/>
                  </a:lnTo>
                  <a:lnTo>
                    <a:pt x="203200" y="0"/>
                  </a:lnTo>
                  <a:close/>
                </a:path>
              </a:pathLst>
            </a:custGeom>
            <a:solidFill>
              <a:srgbClr val="255C8C"/>
            </a:solidFill>
          </p:spPr>
        </p:sp>
        <p:sp>
          <p:nvSpPr>
            <p:cNvPr id="5" name="TextBox 5">
              <a:extLst>
                <a:ext uri="{FF2B5EF4-FFF2-40B4-BE49-F238E27FC236}">
                  <a16:creationId xmlns:a16="http://schemas.microsoft.com/office/drawing/2014/main" id="{645553B8-DB0B-55AD-4B13-4D4F1834A260}"/>
                </a:ext>
              </a:extLst>
            </p:cNvPr>
            <p:cNvSpPr txBox="1"/>
            <p:nvPr/>
          </p:nvSpPr>
          <p:spPr>
            <a:xfrm>
              <a:off x="101600" y="-47625"/>
              <a:ext cx="1551648" cy="248316"/>
            </a:xfrm>
            <a:prstGeom prst="rect">
              <a:avLst/>
            </a:prstGeom>
          </p:spPr>
          <p:txBody>
            <a:bodyPr lIns="50800" tIns="50800" rIns="50800" bIns="50800" rtlCol="0" anchor="ctr"/>
            <a:lstStyle/>
            <a:p>
              <a:pPr algn="ctr">
                <a:lnSpc>
                  <a:spcPts val="2940"/>
                </a:lnSpc>
              </a:pPr>
              <a:endParaRPr/>
            </a:p>
          </p:txBody>
        </p:sp>
      </p:grpSp>
      <p:grpSp>
        <p:nvGrpSpPr>
          <p:cNvPr id="6" name="Group 6">
            <a:extLst>
              <a:ext uri="{FF2B5EF4-FFF2-40B4-BE49-F238E27FC236}">
                <a16:creationId xmlns:a16="http://schemas.microsoft.com/office/drawing/2014/main" id="{4FE265D2-D73A-E375-9E2F-7BDA53116F47}"/>
              </a:ext>
            </a:extLst>
          </p:cNvPr>
          <p:cNvGrpSpPr/>
          <p:nvPr/>
        </p:nvGrpSpPr>
        <p:grpSpPr>
          <a:xfrm rot="-10800000">
            <a:off x="12801600" y="9525000"/>
            <a:ext cx="6662939" cy="762000"/>
            <a:chOff x="0" y="0"/>
            <a:chExt cx="1754848" cy="200691"/>
          </a:xfrm>
        </p:grpSpPr>
        <p:sp>
          <p:nvSpPr>
            <p:cNvPr id="7" name="Freeform 7">
              <a:extLst>
                <a:ext uri="{FF2B5EF4-FFF2-40B4-BE49-F238E27FC236}">
                  <a16:creationId xmlns:a16="http://schemas.microsoft.com/office/drawing/2014/main" id="{29DBFDBE-87E4-6796-8CAC-A2FE95D89E4C}"/>
                </a:ext>
              </a:extLst>
            </p:cNvPr>
            <p:cNvSpPr/>
            <p:nvPr/>
          </p:nvSpPr>
          <p:spPr>
            <a:xfrm>
              <a:off x="0" y="0"/>
              <a:ext cx="1754848" cy="200691"/>
            </a:xfrm>
            <a:custGeom>
              <a:avLst/>
              <a:gdLst/>
              <a:ahLst/>
              <a:cxnLst/>
              <a:rect l="l" t="t" r="r" b="b"/>
              <a:pathLst>
                <a:path w="1754848" h="200691">
                  <a:moveTo>
                    <a:pt x="203200" y="0"/>
                  </a:moveTo>
                  <a:lnTo>
                    <a:pt x="1754848" y="0"/>
                  </a:lnTo>
                  <a:lnTo>
                    <a:pt x="1551648" y="200691"/>
                  </a:lnTo>
                  <a:lnTo>
                    <a:pt x="0" y="200691"/>
                  </a:lnTo>
                  <a:lnTo>
                    <a:pt x="203200" y="0"/>
                  </a:lnTo>
                  <a:close/>
                </a:path>
              </a:pathLst>
            </a:custGeom>
            <a:solidFill>
              <a:srgbClr val="255C8C"/>
            </a:solidFill>
          </p:spPr>
        </p:sp>
        <p:sp>
          <p:nvSpPr>
            <p:cNvPr id="8" name="TextBox 8">
              <a:extLst>
                <a:ext uri="{FF2B5EF4-FFF2-40B4-BE49-F238E27FC236}">
                  <a16:creationId xmlns:a16="http://schemas.microsoft.com/office/drawing/2014/main" id="{DB3C2C05-9BD9-B616-2930-99226EDED807}"/>
                </a:ext>
              </a:extLst>
            </p:cNvPr>
            <p:cNvSpPr txBox="1"/>
            <p:nvPr/>
          </p:nvSpPr>
          <p:spPr>
            <a:xfrm>
              <a:off x="101600" y="-47625"/>
              <a:ext cx="1551648" cy="248316"/>
            </a:xfrm>
            <a:prstGeom prst="rect">
              <a:avLst/>
            </a:prstGeom>
          </p:spPr>
          <p:txBody>
            <a:bodyPr lIns="50800" tIns="50800" rIns="50800" bIns="50800" rtlCol="0" anchor="ctr"/>
            <a:lstStyle/>
            <a:p>
              <a:pPr algn="ctr">
                <a:lnSpc>
                  <a:spcPts val="2940"/>
                </a:lnSpc>
              </a:pPr>
              <a:endParaRPr/>
            </a:p>
          </p:txBody>
        </p:sp>
      </p:grpSp>
      <p:sp>
        <p:nvSpPr>
          <p:cNvPr id="12" name="TextBox 12">
            <a:extLst>
              <a:ext uri="{FF2B5EF4-FFF2-40B4-BE49-F238E27FC236}">
                <a16:creationId xmlns:a16="http://schemas.microsoft.com/office/drawing/2014/main" id="{E9F96986-2373-816D-38CB-1C1850A74A83}"/>
              </a:ext>
            </a:extLst>
          </p:cNvPr>
          <p:cNvSpPr txBox="1"/>
          <p:nvPr/>
        </p:nvSpPr>
        <p:spPr>
          <a:xfrm>
            <a:off x="599364" y="1109551"/>
            <a:ext cx="8468436" cy="1974900"/>
          </a:xfrm>
          <a:prstGeom prst="rect">
            <a:avLst/>
          </a:prstGeom>
        </p:spPr>
        <p:txBody>
          <a:bodyPr wrap="square" lIns="0" tIns="0" rIns="0" bIns="0" rtlCol="0" anchor="t">
            <a:spAutoFit/>
          </a:bodyPr>
          <a:lstStyle/>
          <a:p>
            <a:pPr>
              <a:lnSpc>
                <a:spcPts val="7700"/>
              </a:lnSpc>
            </a:pPr>
            <a:r>
              <a:rPr lang="en-US" sz="6000" b="1" dirty="0">
                <a:solidFill>
                  <a:srgbClr val="255C8C"/>
                </a:solidFill>
                <a:latin typeface="Open Sans 1 Bold"/>
                <a:ea typeface="Open Sans 1 Bold"/>
                <a:cs typeface="Open Sans 1 Bold"/>
                <a:sym typeface="Open Sans 1 Bold"/>
              </a:rPr>
              <a:t>03.  Creation</a:t>
            </a:r>
          </a:p>
          <a:p>
            <a:pPr algn="l">
              <a:lnSpc>
                <a:spcPts val="7700"/>
              </a:lnSpc>
            </a:pPr>
            <a:endParaRPr lang="en-US" sz="6000" b="1" dirty="0">
              <a:solidFill>
                <a:srgbClr val="255C8C"/>
              </a:solidFill>
              <a:latin typeface="HK Grotesk Bold"/>
              <a:ea typeface="HK Grotesk Bold"/>
              <a:cs typeface="HK Grotesk Bold"/>
              <a:sym typeface="HK Grotesk Bold"/>
            </a:endParaRPr>
          </a:p>
        </p:txBody>
      </p:sp>
      <p:pic>
        <p:nvPicPr>
          <p:cNvPr id="10" name="Picture 9">
            <a:extLst>
              <a:ext uri="{FF2B5EF4-FFF2-40B4-BE49-F238E27FC236}">
                <a16:creationId xmlns:a16="http://schemas.microsoft.com/office/drawing/2014/main" id="{F1B6ED00-1DA3-8284-9FAF-29552F1315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10650" y="2377914"/>
            <a:ext cx="9277350" cy="7618499"/>
          </a:xfrm>
          <a:prstGeom prst="rect">
            <a:avLst/>
          </a:prstGeom>
        </p:spPr>
      </p:pic>
      <p:pic>
        <p:nvPicPr>
          <p:cNvPr id="13" name="Picture 12">
            <a:extLst>
              <a:ext uri="{FF2B5EF4-FFF2-40B4-BE49-F238E27FC236}">
                <a16:creationId xmlns:a16="http://schemas.microsoft.com/office/drawing/2014/main" id="{F0973042-37B8-F5F6-25DB-0906C26C49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2083" y="2377914"/>
            <a:ext cx="8762998" cy="7618499"/>
          </a:xfrm>
          <a:prstGeom prst="rect">
            <a:avLst/>
          </a:prstGeom>
        </p:spPr>
      </p:pic>
    </p:spTree>
    <p:extLst>
      <p:ext uri="{BB962C8B-B14F-4D97-AF65-F5344CB8AC3E}">
        <p14:creationId xmlns:p14="http://schemas.microsoft.com/office/powerpoint/2010/main" val="47645766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323</TotalTime>
  <Words>1400</Words>
  <Application>Microsoft Office PowerPoint</Application>
  <PresentationFormat>Custom</PresentationFormat>
  <Paragraphs>254</Paragraphs>
  <Slides>47</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47</vt:i4>
      </vt:variant>
    </vt:vector>
  </HeadingPairs>
  <TitlesOfParts>
    <vt:vector size="57" baseType="lpstr">
      <vt:lpstr>HK Grotesk Bold</vt:lpstr>
      <vt:lpstr>Calibri</vt:lpstr>
      <vt:lpstr>Poppins</vt:lpstr>
      <vt:lpstr>Arial</vt:lpstr>
      <vt:lpstr>HK Grotesk Medium</vt:lpstr>
      <vt:lpstr>Poppins Semi-Bold</vt:lpstr>
      <vt:lpstr>Times New Roman</vt:lpstr>
      <vt:lpstr>Open Sans 1 Bold</vt:lpstr>
      <vt:lpstr>Poppins Ultra-Bold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Elegant Real Estate Presentation</dc:title>
  <cp:lastModifiedBy>Ahmed Rashad</cp:lastModifiedBy>
  <cp:revision>185</cp:revision>
  <dcterms:created xsi:type="dcterms:W3CDTF">2006-08-16T00:00:00Z</dcterms:created>
  <dcterms:modified xsi:type="dcterms:W3CDTF">2025-08-07T14:56:02Z</dcterms:modified>
  <dc:identifier>DAGvKJ6Hq_M</dc:identifier>
</cp:coreProperties>
</file>